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50" r:id="rId2"/>
    <p:sldId id="835" r:id="rId3"/>
    <p:sldId id="836" r:id="rId4"/>
    <p:sldId id="837" r:id="rId5"/>
    <p:sldId id="838" r:id="rId6"/>
    <p:sldId id="839" r:id="rId7"/>
    <p:sldId id="817" r:id="rId8"/>
    <p:sldId id="816" r:id="rId9"/>
    <p:sldId id="740" r:id="rId10"/>
    <p:sldId id="818" r:id="rId11"/>
    <p:sldId id="819" r:id="rId12"/>
    <p:sldId id="820" r:id="rId13"/>
    <p:sldId id="821" r:id="rId14"/>
    <p:sldId id="823" r:id="rId15"/>
    <p:sldId id="824" r:id="rId16"/>
    <p:sldId id="822" r:id="rId17"/>
    <p:sldId id="782" r:id="rId18"/>
    <p:sldId id="826" r:id="rId19"/>
    <p:sldId id="798" r:id="rId20"/>
    <p:sldId id="799" r:id="rId21"/>
    <p:sldId id="800" r:id="rId22"/>
    <p:sldId id="801" r:id="rId23"/>
    <p:sldId id="803" r:id="rId24"/>
    <p:sldId id="827" r:id="rId25"/>
    <p:sldId id="828" r:id="rId26"/>
    <p:sldId id="829" r:id="rId27"/>
    <p:sldId id="812" r:id="rId28"/>
    <p:sldId id="813" r:id="rId29"/>
    <p:sldId id="814" r:id="rId30"/>
    <p:sldId id="804" r:id="rId31"/>
    <p:sldId id="831" r:id="rId32"/>
    <p:sldId id="832" r:id="rId33"/>
    <p:sldId id="834" r:id="rId34"/>
    <p:sldId id="775" r:id="rId35"/>
    <p:sldId id="739" r:id="rId3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5" autoAdjust="0"/>
    <p:restoredTop sz="97715" autoAdjust="0"/>
  </p:normalViewPr>
  <p:slideViewPr>
    <p:cSldViewPr>
      <p:cViewPr>
        <p:scale>
          <a:sx n="125" d="100"/>
          <a:sy n="125" d="100"/>
        </p:scale>
        <p:origin x="-1224" y="-24"/>
      </p:cViewPr>
      <p:guideLst>
        <p:guide orient="horz" pos="2160"/>
        <p:guide pos="2880"/>
      </p:guideLst>
    </p:cSldViewPr>
  </p:slideViewPr>
  <p:notesTextViewPr>
    <p:cViewPr>
      <p:scale>
        <a:sx n="3" d="2"/>
        <a:sy n="3" d="2"/>
      </p:scale>
      <p:origin x="0" y="0"/>
    </p:cViewPr>
  </p:notesTextViewPr>
  <p:sorterViewPr>
    <p:cViewPr>
      <p:scale>
        <a:sx n="90" d="100"/>
        <a:sy n="90" d="100"/>
      </p:scale>
      <p:origin x="0" y="-57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46AF77-762C-454F-B320-E5DD17256F0D}" type="doc">
      <dgm:prSet loTypeId="urn:microsoft.com/office/officeart/2005/8/layout/balance1" loCatId="relationship" qsTypeId="urn:microsoft.com/office/officeart/2005/8/quickstyle/simple1" qsCatId="simple" csTypeId="urn:microsoft.com/office/officeart/2005/8/colors/colorful2" csCatId="colorful" phldr="1"/>
      <dgm:spPr/>
      <dgm:t>
        <a:bodyPr/>
        <a:lstStyle/>
        <a:p>
          <a:endParaRPr lang="en-US"/>
        </a:p>
      </dgm:t>
    </dgm:pt>
    <dgm:pt modelId="{988304A9-5599-4550-AD1C-819DA6CC403D}">
      <dgm:prSet phldrT="[Text]"/>
      <dgm:spPr/>
      <dgm:t>
        <a:bodyPr/>
        <a:lstStyle/>
        <a:p>
          <a:r>
            <a:rPr lang="en-US" dirty="0" smtClean="0"/>
            <a:t>Insufficient Evidence that BH Care is Working</a:t>
          </a:r>
          <a:endParaRPr lang="en-US" dirty="0"/>
        </a:p>
      </dgm:t>
    </dgm:pt>
    <dgm:pt modelId="{14C9FE32-98EE-4845-AFBE-3A4C2CD24438}" type="parTrans" cxnId="{2D9D60F6-0F6E-4277-8A1C-0251969412CB}">
      <dgm:prSet/>
      <dgm:spPr/>
      <dgm:t>
        <a:bodyPr/>
        <a:lstStyle/>
        <a:p>
          <a:endParaRPr lang="en-US"/>
        </a:p>
      </dgm:t>
    </dgm:pt>
    <dgm:pt modelId="{23690648-97AE-40ED-91E2-4575E4178921}" type="sibTrans" cxnId="{2D9D60F6-0F6E-4277-8A1C-0251969412CB}">
      <dgm:prSet/>
      <dgm:spPr/>
      <dgm:t>
        <a:bodyPr/>
        <a:lstStyle/>
        <a:p>
          <a:endParaRPr lang="en-US"/>
        </a:p>
      </dgm:t>
    </dgm:pt>
    <dgm:pt modelId="{131BD2F9-4696-44CF-9A1B-0F113A798C07}">
      <dgm:prSet phldrT="[Text]"/>
      <dgm:spPr/>
      <dgm:t>
        <a:bodyPr/>
        <a:lstStyle/>
        <a:p>
          <a:r>
            <a:rPr lang="en-US" dirty="0" smtClean="0"/>
            <a:t>High Rates of Untreated Chronic Health Conditions </a:t>
          </a:r>
          <a:endParaRPr lang="en-US" dirty="0"/>
        </a:p>
      </dgm:t>
    </dgm:pt>
    <dgm:pt modelId="{2889013D-66FA-4058-A4D6-4C5E739BB8E2}" type="parTrans" cxnId="{48DF6389-241A-42EC-9573-8E75D3C0472B}">
      <dgm:prSet/>
      <dgm:spPr/>
      <dgm:t>
        <a:bodyPr/>
        <a:lstStyle/>
        <a:p>
          <a:endParaRPr lang="en-US"/>
        </a:p>
      </dgm:t>
    </dgm:pt>
    <dgm:pt modelId="{45217024-3A54-4262-AB93-163AA42FA649}" type="sibTrans" cxnId="{48DF6389-241A-42EC-9573-8E75D3C0472B}">
      <dgm:prSet/>
      <dgm:spPr/>
      <dgm:t>
        <a:bodyPr/>
        <a:lstStyle/>
        <a:p>
          <a:endParaRPr lang="en-US"/>
        </a:p>
      </dgm:t>
    </dgm:pt>
    <dgm:pt modelId="{DBC02A62-BA56-4D2D-8E0F-ADFCCE475EB5}">
      <dgm:prSet phldrT="[Text]"/>
      <dgm:spPr/>
      <dgm:t>
        <a:bodyPr/>
        <a:lstStyle/>
        <a:p>
          <a:r>
            <a:rPr lang="en-US" dirty="0" smtClean="0"/>
            <a:t>Too Much Sick Care</a:t>
          </a:r>
          <a:endParaRPr lang="en-US" dirty="0"/>
        </a:p>
      </dgm:t>
    </dgm:pt>
    <dgm:pt modelId="{C878AFC9-C353-4C5F-8968-A9869E205780}" type="parTrans" cxnId="{0ABA1C7B-A408-4188-8DC4-97D3C573B276}">
      <dgm:prSet/>
      <dgm:spPr/>
      <dgm:t>
        <a:bodyPr/>
        <a:lstStyle/>
        <a:p>
          <a:endParaRPr lang="en-US"/>
        </a:p>
      </dgm:t>
    </dgm:pt>
    <dgm:pt modelId="{E07A11CC-0F24-4E95-83CB-F4B5354C5388}" type="sibTrans" cxnId="{0ABA1C7B-A408-4188-8DC4-97D3C573B276}">
      <dgm:prSet/>
      <dgm:spPr/>
      <dgm:t>
        <a:bodyPr/>
        <a:lstStyle/>
        <a:p>
          <a:endParaRPr lang="en-US"/>
        </a:p>
      </dgm:t>
    </dgm:pt>
    <dgm:pt modelId="{A3868431-B0DF-4303-A3D6-B875C75EE366}">
      <dgm:prSet phldrT="[Text]"/>
      <dgm:spPr/>
      <dgm:t>
        <a:bodyPr/>
        <a:lstStyle/>
        <a:p>
          <a:r>
            <a:rPr lang="en-US" dirty="0" smtClean="0"/>
            <a:t>Medical Specialty Procedure Based Care</a:t>
          </a:r>
          <a:endParaRPr lang="en-US" dirty="0"/>
        </a:p>
      </dgm:t>
    </dgm:pt>
    <dgm:pt modelId="{E739F2A5-EF44-48B8-AC73-403D1CC2A839}" type="parTrans" cxnId="{4691B014-77F2-4638-9615-758C3E2E8AB7}">
      <dgm:prSet/>
      <dgm:spPr/>
      <dgm:t>
        <a:bodyPr/>
        <a:lstStyle/>
        <a:p>
          <a:endParaRPr lang="en-US"/>
        </a:p>
      </dgm:t>
    </dgm:pt>
    <dgm:pt modelId="{1FDC2E66-333A-41ED-8ED3-BE08093CED11}" type="sibTrans" cxnId="{4691B014-77F2-4638-9615-758C3E2E8AB7}">
      <dgm:prSet/>
      <dgm:spPr/>
      <dgm:t>
        <a:bodyPr/>
        <a:lstStyle/>
        <a:p>
          <a:endParaRPr lang="en-US"/>
        </a:p>
      </dgm:t>
    </dgm:pt>
    <dgm:pt modelId="{3D6B332B-6CF9-4EB9-ABE2-E9CCFFAB525D}">
      <dgm:prSet phldrT="[Text]"/>
      <dgm:spPr/>
      <dgm:t>
        <a:bodyPr/>
        <a:lstStyle/>
        <a:p>
          <a:r>
            <a:rPr lang="en-US" dirty="0" smtClean="0"/>
            <a:t>Diagnostic Imaging</a:t>
          </a:r>
          <a:endParaRPr lang="en-US" dirty="0"/>
        </a:p>
      </dgm:t>
    </dgm:pt>
    <dgm:pt modelId="{35EBD56D-CAF9-450E-A581-CEEA5A7BD6AD}" type="parTrans" cxnId="{6E040060-D882-49ED-BB2E-AFBC48AB6A7B}">
      <dgm:prSet/>
      <dgm:spPr/>
      <dgm:t>
        <a:bodyPr/>
        <a:lstStyle/>
        <a:p>
          <a:endParaRPr lang="en-US"/>
        </a:p>
      </dgm:t>
    </dgm:pt>
    <dgm:pt modelId="{01984883-7142-44A5-A650-0D167438EE22}" type="sibTrans" cxnId="{6E040060-D882-49ED-BB2E-AFBC48AB6A7B}">
      <dgm:prSet/>
      <dgm:spPr/>
      <dgm:t>
        <a:bodyPr/>
        <a:lstStyle/>
        <a:p>
          <a:endParaRPr lang="en-US"/>
        </a:p>
      </dgm:t>
    </dgm:pt>
    <dgm:pt modelId="{78C9A589-6486-4F70-8D4C-69152822F0DD}">
      <dgm:prSet phldrT="[Text]"/>
      <dgm:spPr/>
      <dgm:t>
        <a:bodyPr/>
        <a:lstStyle/>
        <a:p>
          <a:r>
            <a:rPr lang="en-US" dirty="0" smtClean="0"/>
            <a:t>Medical and Psychiatric Inpatient</a:t>
          </a:r>
          <a:endParaRPr lang="en-US" dirty="0"/>
        </a:p>
      </dgm:t>
    </dgm:pt>
    <dgm:pt modelId="{4BE48CFC-E249-4524-A491-9B9BEA7308D6}" type="parTrans" cxnId="{BDB863D7-CD9D-45B0-AC33-F95BC51DE68F}">
      <dgm:prSet/>
      <dgm:spPr/>
      <dgm:t>
        <a:bodyPr/>
        <a:lstStyle/>
        <a:p>
          <a:endParaRPr lang="en-US"/>
        </a:p>
      </dgm:t>
    </dgm:pt>
    <dgm:pt modelId="{751211C2-5362-4123-8086-F3863AA7C72B}" type="sibTrans" cxnId="{BDB863D7-CD9D-45B0-AC33-F95BC51DE68F}">
      <dgm:prSet/>
      <dgm:spPr/>
      <dgm:t>
        <a:bodyPr/>
        <a:lstStyle/>
        <a:p>
          <a:endParaRPr lang="en-US"/>
        </a:p>
      </dgm:t>
    </dgm:pt>
    <dgm:pt modelId="{5D472F5F-DC72-4B97-8668-2912560BCC78}">
      <dgm:prSet phldrT="[Text]"/>
      <dgm:spPr/>
      <dgm:t>
        <a:bodyPr/>
        <a:lstStyle/>
        <a:p>
          <a:r>
            <a:rPr lang="en-US" dirty="0" smtClean="0"/>
            <a:t>Too Little Effective Care</a:t>
          </a:r>
          <a:endParaRPr lang="en-US" dirty="0"/>
        </a:p>
      </dgm:t>
    </dgm:pt>
    <dgm:pt modelId="{5A22B143-0F92-498C-B063-E7086ED0ED93}" type="sibTrans" cxnId="{C8EA23F6-B8E0-4275-84D0-AD2C2C08EE6E}">
      <dgm:prSet/>
      <dgm:spPr/>
      <dgm:t>
        <a:bodyPr/>
        <a:lstStyle/>
        <a:p>
          <a:endParaRPr lang="en-US"/>
        </a:p>
      </dgm:t>
    </dgm:pt>
    <dgm:pt modelId="{324B0F55-7949-402A-9AFC-266E13D3F2E5}" type="parTrans" cxnId="{C8EA23F6-B8E0-4275-84D0-AD2C2C08EE6E}">
      <dgm:prSet/>
      <dgm:spPr/>
      <dgm:t>
        <a:bodyPr/>
        <a:lstStyle/>
        <a:p>
          <a:endParaRPr lang="en-US"/>
        </a:p>
      </dgm:t>
    </dgm:pt>
    <dgm:pt modelId="{F51F3BE2-4187-49F9-8B62-44D883814EFC}">
      <dgm:prSet phldrT="[Text]"/>
      <dgm:spPr/>
      <dgm:t>
        <a:bodyPr/>
        <a:lstStyle/>
        <a:p>
          <a:r>
            <a:rPr lang="en-US" dirty="0" smtClean="0"/>
            <a:t>Big Gaps between BH Need and Capacity</a:t>
          </a:r>
          <a:endParaRPr lang="en-US" dirty="0"/>
        </a:p>
      </dgm:t>
    </dgm:pt>
    <dgm:pt modelId="{42E946C8-CCF3-495D-B7BB-4B9E252623E7}" type="parTrans" cxnId="{F05677D5-C8F3-4FFB-A5EF-1C080377CFD8}">
      <dgm:prSet/>
      <dgm:spPr/>
      <dgm:t>
        <a:bodyPr/>
        <a:lstStyle/>
        <a:p>
          <a:endParaRPr lang="en-US"/>
        </a:p>
      </dgm:t>
    </dgm:pt>
    <dgm:pt modelId="{1A1583BD-58BD-42FD-90D6-02FE211C37B9}" type="sibTrans" cxnId="{F05677D5-C8F3-4FFB-A5EF-1C080377CFD8}">
      <dgm:prSet/>
      <dgm:spPr/>
      <dgm:t>
        <a:bodyPr/>
        <a:lstStyle/>
        <a:p>
          <a:endParaRPr lang="en-US"/>
        </a:p>
      </dgm:t>
    </dgm:pt>
    <dgm:pt modelId="{E17E15C3-8284-4F1E-BE12-467EC07E24E4}">
      <dgm:prSet phldrT="[Text]"/>
      <dgm:spPr/>
      <dgm:t>
        <a:bodyPr/>
        <a:lstStyle/>
        <a:p>
          <a:endParaRPr lang="en-US"/>
        </a:p>
      </dgm:t>
    </dgm:pt>
    <dgm:pt modelId="{4C195BA2-DF0D-4440-8042-0D9DE2AC5C9A}" type="parTrans" cxnId="{9A17B6AC-EA92-41F7-A58C-684903F80DA6}">
      <dgm:prSet/>
      <dgm:spPr/>
      <dgm:t>
        <a:bodyPr/>
        <a:lstStyle/>
        <a:p>
          <a:endParaRPr lang="en-US"/>
        </a:p>
      </dgm:t>
    </dgm:pt>
    <dgm:pt modelId="{C5081C32-07B4-4629-A3EA-A14A588F1DCF}" type="sibTrans" cxnId="{9A17B6AC-EA92-41F7-A58C-684903F80DA6}">
      <dgm:prSet/>
      <dgm:spPr/>
      <dgm:t>
        <a:bodyPr/>
        <a:lstStyle/>
        <a:p>
          <a:endParaRPr lang="en-US"/>
        </a:p>
      </dgm:t>
    </dgm:pt>
    <dgm:pt modelId="{D0C21D75-3EA5-4748-A5D6-0EC17E17756C}">
      <dgm:prSet phldrT="[Text]"/>
      <dgm:spPr/>
      <dgm:t>
        <a:bodyPr/>
        <a:lstStyle/>
        <a:p>
          <a:r>
            <a:rPr lang="en-US" dirty="0" smtClean="0"/>
            <a:t> Crisis and Emergency Room Care </a:t>
          </a:r>
          <a:endParaRPr lang="en-US" dirty="0"/>
        </a:p>
      </dgm:t>
    </dgm:pt>
    <dgm:pt modelId="{EF585AA8-D32B-41F2-8D46-B34177E232A2}" type="parTrans" cxnId="{670B1ABB-83C5-4F26-A93B-787709A9545C}">
      <dgm:prSet/>
      <dgm:spPr/>
      <dgm:t>
        <a:bodyPr/>
        <a:lstStyle/>
        <a:p>
          <a:endParaRPr lang="en-US"/>
        </a:p>
      </dgm:t>
    </dgm:pt>
    <dgm:pt modelId="{095A912E-8EC3-4E76-AB16-CEA1AEC136C8}" type="sibTrans" cxnId="{670B1ABB-83C5-4F26-A93B-787709A9545C}">
      <dgm:prSet/>
      <dgm:spPr/>
      <dgm:t>
        <a:bodyPr/>
        <a:lstStyle/>
        <a:p>
          <a:endParaRPr lang="en-US"/>
        </a:p>
      </dgm:t>
    </dgm:pt>
    <dgm:pt modelId="{B6EDB524-09C0-4FFB-801A-2EE2DF3C8755}" type="pres">
      <dgm:prSet presAssocID="{0C46AF77-762C-454F-B320-E5DD17256F0D}" presName="outerComposite" presStyleCnt="0">
        <dgm:presLayoutVars>
          <dgm:chMax val="2"/>
          <dgm:animLvl val="lvl"/>
          <dgm:resizeHandles val="exact"/>
        </dgm:presLayoutVars>
      </dgm:prSet>
      <dgm:spPr/>
      <dgm:t>
        <a:bodyPr/>
        <a:lstStyle/>
        <a:p>
          <a:endParaRPr lang="en-US"/>
        </a:p>
      </dgm:t>
    </dgm:pt>
    <dgm:pt modelId="{DCE9115B-A9D1-4A64-A8AD-9627360AE48B}" type="pres">
      <dgm:prSet presAssocID="{0C46AF77-762C-454F-B320-E5DD17256F0D}" presName="dummyMaxCanvas" presStyleCnt="0"/>
      <dgm:spPr/>
    </dgm:pt>
    <dgm:pt modelId="{8CB171C4-9990-48CF-A77B-E1D5518AEC90}" type="pres">
      <dgm:prSet presAssocID="{0C46AF77-762C-454F-B320-E5DD17256F0D}" presName="parentComposite" presStyleCnt="0"/>
      <dgm:spPr/>
    </dgm:pt>
    <dgm:pt modelId="{3DFC215C-7D9E-482C-A2E9-B13D93CDE7BE}" type="pres">
      <dgm:prSet presAssocID="{0C46AF77-762C-454F-B320-E5DD17256F0D}" presName="parent1" presStyleLbl="alignAccFollowNode1" presStyleIdx="0" presStyleCnt="4" custScaleY="42857">
        <dgm:presLayoutVars>
          <dgm:chMax val="4"/>
        </dgm:presLayoutVars>
      </dgm:prSet>
      <dgm:spPr/>
      <dgm:t>
        <a:bodyPr/>
        <a:lstStyle/>
        <a:p>
          <a:endParaRPr lang="en-US"/>
        </a:p>
      </dgm:t>
    </dgm:pt>
    <dgm:pt modelId="{79448D71-EE83-4BF3-B24B-51C5F1DC7604}" type="pres">
      <dgm:prSet presAssocID="{0C46AF77-762C-454F-B320-E5DD17256F0D}" presName="parent2" presStyleLbl="alignAccFollowNode1" presStyleIdx="1" presStyleCnt="4" custScaleY="42857">
        <dgm:presLayoutVars>
          <dgm:chMax val="4"/>
        </dgm:presLayoutVars>
      </dgm:prSet>
      <dgm:spPr/>
      <dgm:t>
        <a:bodyPr/>
        <a:lstStyle/>
        <a:p>
          <a:endParaRPr lang="en-US"/>
        </a:p>
      </dgm:t>
    </dgm:pt>
    <dgm:pt modelId="{F1B403C3-6544-4BD9-81E2-57882745FAEE}" type="pres">
      <dgm:prSet presAssocID="{0C46AF77-762C-454F-B320-E5DD17256F0D}" presName="childrenComposite" presStyleCnt="0"/>
      <dgm:spPr/>
    </dgm:pt>
    <dgm:pt modelId="{B79E43CA-BAF0-436B-82EF-84B28978E242}" type="pres">
      <dgm:prSet presAssocID="{0C46AF77-762C-454F-B320-E5DD17256F0D}" presName="dummyMaxCanvas_ChildArea" presStyleCnt="0"/>
      <dgm:spPr/>
    </dgm:pt>
    <dgm:pt modelId="{2442B586-24C7-4D53-ADBE-CAC8AFB0E4AB}" type="pres">
      <dgm:prSet presAssocID="{0C46AF77-762C-454F-B320-E5DD17256F0D}" presName="fulcrum" presStyleLbl="alignAccFollowNode1" presStyleIdx="2" presStyleCnt="4"/>
      <dgm:spPr/>
    </dgm:pt>
    <dgm:pt modelId="{B884D066-8167-43C9-834C-4E6AF2D265E2}" type="pres">
      <dgm:prSet presAssocID="{0C46AF77-762C-454F-B320-E5DD17256F0D}" presName="balance_34" presStyleLbl="alignAccFollowNode1" presStyleIdx="3" presStyleCnt="4">
        <dgm:presLayoutVars>
          <dgm:bulletEnabled val="1"/>
        </dgm:presLayoutVars>
      </dgm:prSet>
      <dgm:spPr/>
    </dgm:pt>
    <dgm:pt modelId="{AD5F29C7-A187-4E22-9FB9-3FE01684E0E9}" type="pres">
      <dgm:prSet presAssocID="{0C46AF77-762C-454F-B320-E5DD17256F0D}" presName="right_34_1" presStyleLbl="node1" presStyleIdx="0" presStyleCnt="7">
        <dgm:presLayoutVars>
          <dgm:bulletEnabled val="1"/>
        </dgm:presLayoutVars>
      </dgm:prSet>
      <dgm:spPr/>
      <dgm:t>
        <a:bodyPr/>
        <a:lstStyle/>
        <a:p>
          <a:endParaRPr lang="en-US"/>
        </a:p>
      </dgm:t>
    </dgm:pt>
    <dgm:pt modelId="{3C156F1F-4190-4656-9942-C2D6BAF1B35F}" type="pres">
      <dgm:prSet presAssocID="{0C46AF77-762C-454F-B320-E5DD17256F0D}" presName="right_34_2" presStyleLbl="node1" presStyleIdx="1" presStyleCnt="7">
        <dgm:presLayoutVars>
          <dgm:bulletEnabled val="1"/>
        </dgm:presLayoutVars>
      </dgm:prSet>
      <dgm:spPr/>
      <dgm:t>
        <a:bodyPr/>
        <a:lstStyle/>
        <a:p>
          <a:endParaRPr lang="en-US"/>
        </a:p>
      </dgm:t>
    </dgm:pt>
    <dgm:pt modelId="{D081C6AE-EAC7-4863-9374-8AE876912D6C}" type="pres">
      <dgm:prSet presAssocID="{0C46AF77-762C-454F-B320-E5DD17256F0D}" presName="right_34_3" presStyleLbl="node1" presStyleIdx="2" presStyleCnt="7">
        <dgm:presLayoutVars>
          <dgm:bulletEnabled val="1"/>
        </dgm:presLayoutVars>
      </dgm:prSet>
      <dgm:spPr/>
      <dgm:t>
        <a:bodyPr/>
        <a:lstStyle/>
        <a:p>
          <a:endParaRPr lang="en-US"/>
        </a:p>
      </dgm:t>
    </dgm:pt>
    <dgm:pt modelId="{6753145A-0580-493A-8C97-21CB7273969E}" type="pres">
      <dgm:prSet presAssocID="{0C46AF77-762C-454F-B320-E5DD17256F0D}" presName="right_34_4" presStyleLbl="node1" presStyleIdx="3" presStyleCnt="7">
        <dgm:presLayoutVars>
          <dgm:bulletEnabled val="1"/>
        </dgm:presLayoutVars>
      </dgm:prSet>
      <dgm:spPr/>
      <dgm:t>
        <a:bodyPr/>
        <a:lstStyle/>
        <a:p>
          <a:endParaRPr lang="en-US"/>
        </a:p>
      </dgm:t>
    </dgm:pt>
    <dgm:pt modelId="{02AF44EE-4E5E-4380-BF3F-AD7994144084}" type="pres">
      <dgm:prSet presAssocID="{0C46AF77-762C-454F-B320-E5DD17256F0D}" presName="left_34_1" presStyleLbl="node1" presStyleIdx="4" presStyleCnt="7">
        <dgm:presLayoutVars>
          <dgm:bulletEnabled val="1"/>
        </dgm:presLayoutVars>
      </dgm:prSet>
      <dgm:spPr/>
      <dgm:t>
        <a:bodyPr/>
        <a:lstStyle/>
        <a:p>
          <a:endParaRPr lang="en-US"/>
        </a:p>
      </dgm:t>
    </dgm:pt>
    <dgm:pt modelId="{190A237B-2815-4088-867B-AFF10AFDAA98}" type="pres">
      <dgm:prSet presAssocID="{0C46AF77-762C-454F-B320-E5DD17256F0D}" presName="left_34_2" presStyleLbl="node1" presStyleIdx="5" presStyleCnt="7">
        <dgm:presLayoutVars>
          <dgm:bulletEnabled val="1"/>
        </dgm:presLayoutVars>
      </dgm:prSet>
      <dgm:spPr/>
      <dgm:t>
        <a:bodyPr/>
        <a:lstStyle/>
        <a:p>
          <a:endParaRPr lang="en-US"/>
        </a:p>
      </dgm:t>
    </dgm:pt>
    <dgm:pt modelId="{939A6E4F-5B87-48D1-A9E0-594E0E310E2A}" type="pres">
      <dgm:prSet presAssocID="{0C46AF77-762C-454F-B320-E5DD17256F0D}" presName="left_34_3" presStyleLbl="node1" presStyleIdx="6" presStyleCnt="7">
        <dgm:presLayoutVars>
          <dgm:bulletEnabled val="1"/>
        </dgm:presLayoutVars>
      </dgm:prSet>
      <dgm:spPr/>
      <dgm:t>
        <a:bodyPr/>
        <a:lstStyle/>
        <a:p>
          <a:endParaRPr lang="en-US"/>
        </a:p>
      </dgm:t>
    </dgm:pt>
  </dgm:ptLst>
  <dgm:cxnLst>
    <dgm:cxn modelId="{670B1ABB-83C5-4F26-A93B-787709A9545C}" srcId="{DBC02A62-BA56-4D2D-8E0F-ADFCCE475EB5}" destId="{D0C21D75-3EA5-4748-A5D6-0EC17E17756C}" srcOrd="3" destOrd="0" parTransId="{EF585AA8-D32B-41F2-8D46-B34177E232A2}" sibTransId="{095A912E-8EC3-4E76-AB16-CEA1AEC136C8}"/>
    <dgm:cxn modelId="{0ABA1C7B-A408-4188-8DC4-97D3C573B276}" srcId="{0C46AF77-762C-454F-B320-E5DD17256F0D}" destId="{DBC02A62-BA56-4D2D-8E0F-ADFCCE475EB5}" srcOrd="1" destOrd="0" parTransId="{C878AFC9-C353-4C5F-8968-A9869E205780}" sibTransId="{E07A11CC-0F24-4E95-83CB-F4B5354C5388}"/>
    <dgm:cxn modelId="{9A17B6AC-EA92-41F7-A58C-684903F80DA6}" srcId="{0C46AF77-762C-454F-B320-E5DD17256F0D}" destId="{E17E15C3-8284-4F1E-BE12-467EC07E24E4}" srcOrd="2" destOrd="0" parTransId="{4C195BA2-DF0D-4440-8042-0D9DE2AC5C9A}" sibTransId="{C5081C32-07B4-4629-A3EA-A14A588F1DCF}"/>
    <dgm:cxn modelId="{A1E31E37-B3C5-4C5F-919C-D22475CE3525}" type="presOf" srcId="{78C9A589-6486-4F70-8D4C-69152822F0DD}" destId="{D081C6AE-EAC7-4863-9374-8AE876912D6C}" srcOrd="0" destOrd="0" presId="urn:microsoft.com/office/officeart/2005/8/layout/balance1"/>
    <dgm:cxn modelId="{6E040060-D882-49ED-BB2E-AFBC48AB6A7B}" srcId="{DBC02A62-BA56-4D2D-8E0F-ADFCCE475EB5}" destId="{3D6B332B-6CF9-4EB9-ABE2-E9CCFFAB525D}" srcOrd="1" destOrd="0" parTransId="{35EBD56D-CAF9-450E-A581-CEEA5A7BD6AD}" sibTransId="{01984883-7142-44A5-A650-0D167438EE22}"/>
    <dgm:cxn modelId="{0A78F38B-7619-4E49-B491-E512277651DB}" type="presOf" srcId="{131BD2F9-4696-44CF-9A1B-0F113A798C07}" destId="{190A237B-2815-4088-867B-AFF10AFDAA98}" srcOrd="0" destOrd="0" presId="urn:microsoft.com/office/officeart/2005/8/layout/balance1"/>
    <dgm:cxn modelId="{D6047F48-D093-465D-BAE7-5AC032E99618}" type="presOf" srcId="{D0C21D75-3EA5-4748-A5D6-0EC17E17756C}" destId="{6753145A-0580-493A-8C97-21CB7273969E}" srcOrd="0" destOrd="0" presId="urn:microsoft.com/office/officeart/2005/8/layout/balance1"/>
    <dgm:cxn modelId="{BDB863D7-CD9D-45B0-AC33-F95BC51DE68F}" srcId="{DBC02A62-BA56-4D2D-8E0F-ADFCCE475EB5}" destId="{78C9A589-6486-4F70-8D4C-69152822F0DD}" srcOrd="2" destOrd="0" parTransId="{4BE48CFC-E249-4524-A491-9B9BEA7308D6}" sibTransId="{751211C2-5362-4123-8086-F3863AA7C72B}"/>
    <dgm:cxn modelId="{29420C15-E5E4-4A86-A657-4E55C528B495}" type="presOf" srcId="{F51F3BE2-4187-49F9-8B62-44D883814EFC}" destId="{939A6E4F-5B87-48D1-A9E0-594E0E310E2A}" srcOrd="0" destOrd="0" presId="urn:microsoft.com/office/officeart/2005/8/layout/balance1"/>
    <dgm:cxn modelId="{2D9D60F6-0F6E-4277-8A1C-0251969412CB}" srcId="{5D472F5F-DC72-4B97-8668-2912560BCC78}" destId="{988304A9-5599-4550-AD1C-819DA6CC403D}" srcOrd="0" destOrd="0" parTransId="{14C9FE32-98EE-4845-AFBE-3A4C2CD24438}" sibTransId="{23690648-97AE-40ED-91E2-4575E4178921}"/>
    <dgm:cxn modelId="{16E72A5D-B0AE-4434-85A0-75AFF2AD19BB}" type="presOf" srcId="{DBC02A62-BA56-4D2D-8E0F-ADFCCE475EB5}" destId="{79448D71-EE83-4BF3-B24B-51C5F1DC7604}" srcOrd="0" destOrd="0" presId="urn:microsoft.com/office/officeart/2005/8/layout/balance1"/>
    <dgm:cxn modelId="{C8EA23F6-B8E0-4275-84D0-AD2C2C08EE6E}" srcId="{0C46AF77-762C-454F-B320-E5DD17256F0D}" destId="{5D472F5F-DC72-4B97-8668-2912560BCC78}" srcOrd="0" destOrd="0" parTransId="{324B0F55-7949-402A-9AFC-266E13D3F2E5}" sibTransId="{5A22B143-0F92-498C-B063-E7086ED0ED93}"/>
    <dgm:cxn modelId="{9BEF76CF-BB33-41D3-8092-E418C9F2C68A}" type="presOf" srcId="{A3868431-B0DF-4303-A3D6-B875C75EE366}" destId="{AD5F29C7-A187-4E22-9FB9-3FE01684E0E9}" srcOrd="0" destOrd="0" presId="urn:microsoft.com/office/officeart/2005/8/layout/balance1"/>
    <dgm:cxn modelId="{4691B014-77F2-4638-9615-758C3E2E8AB7}" srcId="{DBC02A62-BA56-4D2D-8E0F-ADFCCE475EB5}" destId="{A3868431-B0DF-4303-A3D6-B875C75EE366}" srcOrd="0" destOrd="0" parTransId="{E739F2A5-EF44-48B8-AC73-403D1CC2A839}" sibTransId="{1FDC2E66-333A-41ED-8ED3-BE08093CED11}"/>
    <dgm:cxn modelId="{D8C762D7-CBF9-45B4-9A8D-EBCD3AC0A5DE}" type="presOf" srcId="{0C46AF77-762C-454F-B320-E5DD17256F0D}" destId="{B6EDB524-09C0-4FFB-801A-2EE2DF3C8755}" srcOrd="0" destOrd="0" presId="urn:microsoft.com/office/officeart/2005/8/layout/balance1"/>
    <dgm:cxn modelId="{F05677D5-C8F3-4FFB-A5EF-1C080377CFD8}" srcId="{5D472F5F-DC72-4B97-8668-2912560BCC78}" destId="{F51F3BE2-4187-49F9-8B62-44D883814EFC}" srcOrd="2" destOrd="0" parTransId="{42E946C8-CCF3-495D-B7BB-4B9E252623E7}" sibTransId="{1A1583BD-58BD-42FD-90D6-02FE211C37B9}"/>
    <dgm:cxn modelId="{FC8DEA97-5805-4031-B333-71E861D8CADC}" type="presOf" srcId="{3D6B332B-6CF9-4EB9-ABE2-E9CCFFAB525D}" destId="{3C156F1F-4190-4656-9942-C2D6BAF1B35F}" srcOrd="0" destOrd="0" presId="urn:microsoft.com/office/officeart/2005/8/layout/balance1"/>
    <dgm:cxn modelId="{04CD10BB-1A46-4641-851B-B89F0FBD0271}" type="presOf" srcId="{988304A9-5599-4550-AD1C-819DA6CC403D}" destId="{02AF44EE-4E5E-4380-BF3F-AD7994144084}" srcOrd="0" destOrd="0" presId="urn:microsoft.com/office/officeart/2005/8/layout/balance1"/>
    <dgm:cxn modelId="{48DF6389-241A-42EC-9573-8E75D3C0472B}" srcId="{5D472F5F-DC72-4B97-8668-2912560BCC78}" destId="{131BD2F9-4696-44CF-9A1B-0F113A798C07}" srcOrd="1" destOrd="0" parTransId="{2889013D-66FA-4058-A4D6-4C5E739BB8E2}" sibTransId="{45217024-3A54-4262-AB93-163AA42FA649}"/>
    <dgm:cxn modelId="{A9997CA9-1098-46BF-835D-1B211E0D86FC}" type="presOf" srcId="{5D472F5F-DC72-4B97-8668-2912560BCC78}" destId="{3DFC215C-7D9E-482C-A2E9-B13D93CDE7BE}" srcOrd="0" destOrd="0" presId="urn:microsoft.com/office/officeart/2005/8/layout/balance1"/>
    <dgm:cxn modelId="{C45F8D50-3E6E-46CF-96C5-FC353E4829A5}" type="presParOf" srcId="{B6EDB524-09C0-4FFB-801A-2EE2DF3C8755}" destId="{DCE9115B-A9D1-4A64-A8AD-9627360AE48B}" srcOrd="0" destOrd="0" presId="urn:microsoft.com/office/officeart/2005/8/layout/balance1"/>
    <dgm:cxn modelId="{F6EB2CAB-2387-448D-911E-40ECBA003CE6}" type="presParOf" srcId="{B6EDB524-09C0-4FFB-801A-2EE2DF3C8755}" destId="{8CB171C4-9990-48CF-A77B-E1D5518AEC90}" srcOrd="1" destOrd="0" presId="urn:microsoft.com/office/officeart/2005/8/layout/balance1"/>
    <dgm:cxn modelId="{F56EADD6-7702-4F77-8EC2-529CD1EA08B5}" type="presParOf" srcId="{8CB171C4-9990-48CF-A77B-E1D5518AEC90}" destId="{3DFC215C-7D9E-482C-A2E9-B13D93CDE7BE}" srcOrd="0" destOrd="0" presId="urn:microsoft.com/office/officeart/2005/8/layout/balance1"/>
    <dgm:cxn modelId="{CDBED31D-C573-42C6-930B-96D7E2E17A0C}" type="presParOf" srcId="{8CB171C4-9990-48CF-A77B-E1D5518AEC90}" destId="{79448D71-EE83-4BF3-B24B-51C5F1DC7604}" srcOrd="1" destOrd="0" presId="urn:microsoft.com/office/officeart/2005/8/layout/balance1"/>
    <dgm:cxn modelId="{1BA1B7F0-0D93-40CC-8404-2413F7A9C9F9}" type="presParOf" srcId="{B6EDB524-09C0-4FFB-801A-2EE2DF3C8755}" destId="{F1B403C3-6544-4BD9-81E2-57882745FAEE}" srcOrd="2" destOrd="0" presId="urn:microsoft.com/office/officeart/2005/8/layout/balance1"/>
    <dgm:cxn modelId="{5F71CA08-D89C-4D32-BA2D-F3E32BF2EA37}" type="presParOf" srcId="{F1B403C3-6544-4BD9-81E2-57882745FAEE}" destId="{B79E43CA-BAF0-436B-82EF-84B28978E242}" srcOrd="0" destOrd="0" presId="urn:microsoft.com/office/officeart/2005/8/layout/balance1"/>
    <dgm:cxn modelId="{2074120B-9525-43B1-AFC4-18CE9E0CC196}" type="presParOf" srcId="{F1B403C3-6544-4BD9-81E2-57882745FAEE}" destId="{2442B586-24C7-4D53-ADBE-CAC8AFB0E4AB}" srcOrd="1" destOrd="0" presId="urn:microsoft.com/office/officeart/2005/8/layout/balance1"/>
    <dgm:cxn modelId="{81999F96-4B3A-4F53-A11F-B4A6ED700178}" type="presParOf" srcId="{F1B403C3-6544-4BD9-81E2-57882745FAEE}" destId="{B884D066-8167-43C9-834C-4E6AF2D265E2}" srcOrd="2" destOrd="0" presId="urn:microsoft.com/office/officeart/2005/8/layout/balance1"/>
    <dgm:cxn modelId="{ED207AE7-C3C5-4534-8FB9-71A21AD82435}" type="presParOf" srcId="{F1B403C3-6544-4BD9-81E2-57882745FAEE}" destId="{AD5F29C7-A187-4E22-9FB9-3FE01684E0E9}" srcOrd="3" destOrd="0" presId="urn:microsoft.com/office/officeart/2005/8/layout/balance1"/>
    <dgm:cxn modelId="{9E4951DB-41BC-4BE3-B2E8-D29CA698A385}" type="presParOf" srcId="{F1B403C3-6544-4BD9-81E2-57882745FAEE}" destId="{3C156F1F-4190-4656-9942-C2D6BAF1B35F}" srcOrd="4" destOrd="0" presId="urn:microsoft.com/office/officeart/2005/8/layout/balance1"/>
    <dgm:cxn modelId="{FA46C7C1-2621-4927-9422-C2D36F4D9146}" type="presParOf" srcId="{F1B403C3-6544-4BD9-81E2-57882745FAEE}" destId="{D081C6AE-EAC7-4863-9374-8AE876912D6C}" srcOrd="5" destOrd="0" presId="urn:microsoft.com/office/officeart/2005/8/layout/balance1"/>
    <dgm:cxn modelId="{96A61ED4-C3DC-4939-A902-BBBDAC80B885}" type="presParOf" srcId="{F1B403C3-6544-4BD9-81E2-57882745FAEE}" destId="{6753145A-0580-493A-8C97-21CB7273969E}" srcOrd="6" destOrd="0" presId="urn:microsoft.com/office/officeart/2005/8/layout/balance1"/>
    <dgm:cxn modelId="{B751A80E-4602-41F0-96C6-CBE137FAEE9B}" type="presParOf" srcId="{F1B403C3-6544-4BD9-81E2-57882745FAEE}" destId="{02AF44EE-4E5E-4380-BF3F-AD7994144084}" srcOrd="7" destOrd="0" presId="urn:microsoft.com/office/officeart/2005/8/layout/balance1"/>
    <dgm:cxn modelId="{9220DCD6-ADF1-4179-A3C6-71A2F1CFB3A1}" type="presParOf" srcId="{F1B403C3-6544-4BD9-81E2-57882745FAEE}" destId="{190A237B-2815-4088-867B-AFF10AFDAA98}" srcOrd="8" destOrd="0" presId="urn:microsoft.com/office/officeart/2005/8/layout/balance1"/>
    <dgm:cxn modelId="{D3A81622-55C8-494F-8762-D26A169C7A72}" type="presParOf" srcId="{F1B403C3-6544-4BD9-81E2-57882745FAEE}" destId="{939A6E4F-5B87-48D1-A9E0-594E0E310E2A}"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33" tIns="46217" rIns="92433" bIns="46217"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33" tIns="46217" rIns="92433" bIns="46217" rtlCol="0"/>
          <a:lstStyle>
            <a:lvl1pPr algn="r">
              <a:defRPr sz="1200"/>
            </a:lvl1pPr>
          </a:lstStyle>
          <a:p>
            <a:fld id="{1427C347-7903-4319-A6B5-291A19D506BA}" type="datetimeFigureOut">
              <a:rPr lang="en-US" smtClean="0"/>
              <a:t>7/22/2015</a:t>
            </a:fld>
            <a:endParaRPr lang="en-US"/>
          </a:p>
        </p:txBody>
      </p:sp>
      <p:sp>
        <p:nvSpPr>
          <p:cNvPr id="4" name="Footer Placeholder 3"/>
          <p:cNvSpPr>
            <a:spLocks noGrp="1"/>
          </p:cNvSpPr>
          <p:nvPr>
            <p:ph type="ftr" sz="quarter" idx="2"/>
          </p:nvPr>
        </p:nvSpPr>
        <p:spPr>
          <a:xfrm>
            <a:off x="1" y="8829966"/>
            <a:ext cx="2982119" cy="464820"/>
          </a:xfrm>
          <a:prstGeom prst="rect">
            <a:avLst/>
          </a:prstGeom>
        </p:spPr>
        <p:txBody>
          <a:bodyPr vert="horz" lIns="92433" tIns="46217" rIns="92433" bIns="46217"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6"/>
            <a:ext cx="2982119" cy="464820"/>
          </a:xfrm>
          <a:prstGeom prst="rect">
            <a:avLst/>
          </a:prstGeom>
        </p:spPr>
        <p:txBody>
          <a:bodyPr vert="horz" lIns="92433" tIns="46217" rIns="92433" bIns="46217" rtlCol="0" anchor="b"/>
          <a:lstStyle>
            <a:lvl1pPr algn="r">
              <a:defRPr sz="1200"/>
            </a:lvl1pPr>
          </a:lstStyle>
          <a:p>
            <a:fld id="{88B5CF90-8E53-4175-B93C-2F23CFEA46DB}" type="slidenum">
              <a:rPr lang="en-US" smtClean="0"/>
              <a:t>‹#›</a:t>
            </a:fld>
            <a:endParaRPr lang="en-US"/>
          </a:p>
        </p:txBody>
      </p:sp>
    </p:spTree>
    <p:extLst>
      <p:ext uri="{BB962C8B-B14F-4D97-AF65-F5344CB8AC3E}">
        <p14:creationId xmlns:p14="http://schemas.microsoft.com/office/powerpoint/2010/main" val="2078308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33" tIns="46217" rIns="92433" bIns="46217"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33" tIns="46217" rIns="92433" bIns="46217" rtlCol="0"/>
          <a:lstStyle>
            <a:lvl1pPr algn="r">
              <a:defRPr sz="1200"/>
            </a:lvl1pPr>
          </a:lstStyle>
          <a:p>
            <a:fld id="{7B7EFCC7-A6F0-44A8-9F86-D8CEF17ECBB3}" type="datetimeFigureOut">
              <a:rPr lang="en-US" smtClean="0"/>
              <a:t>7/22/2015</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433" tIns="46217" rIns="92433" bIns="46217"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33" tIns="46217" rIns="92433" bIns="462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6"/>
            <a:ext cx="2982119" cy="464820"/>
          </a:xfrm>
          <a:prstGeom prst="rect">
            <a:avLst/>
          </a:prstGeom>
        </p:spPr>
        <p:txBody>
          <a:bodyPr vert="horz" lIns="92433" tIns="46217" rIns="92433" bIns="46217"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6"/>
            <a:ext cx="2982119" cy="464820"/>
          </a:xfrm>
          <a:prstGeom prst="rect">
            <a:avLst/>
          </a:prstGeom>
        </p:spPr>
        <p:txBody>
          <a:bodyPr vert="horz" lIns="92433" tIns="46217" rIns="92433" bIns="46217" rtlCol="0" anchor="b"/>
          <a:lstStyle>
            <a:lvl1pPr algn="r">
              <a:defRPr sz="1200"/>
            </a:lvl1pPr>
          </a:lstStyle>
          <a:p>
            <a:fld id="{D0431166-315D-4D6D-822B-29E331B7EE45}" type="slidenum">
              <a:rPr lang="en-US" smtClean="0"/>
              <a:t>‹#›</a:t>
            </a:fld>
            <a:endParaRPr lang="en-US"/>
          </a:p>
        </p:txBody>
      </p:sp>
    </p:spTree>
    <p:extLst>
      <p:ext uri="{BB962C8B-B14F-4D97-AF65-F5344CB8AC3E}">
        <p14:creationId xmlns:p14="http://schemas.microsoft.com/office/powerpoint/2010/main" val="281094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98B6E-9B91-4640-9E2A-3B62ED751993}" type="slidenum">
              <a:rPr lang="en-US" smtClean="0"/>
              <a:t>1</a:t>
            </a:fld>
            <a:endParaRPr lang="en-US"/>
          </a:p>
        </p:txBody>
      </p:sp>
    </p:spTree>
    <p:extLst>
      <p:ext uri="{BB962C8B-B14F-4D97-AF65-F5344CB8AC3E}">
        <p14:creationId xmlns:p14="http://schemas.microsoft.com/office/powerpoint/2010/main" val="2296844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2"/>
                </a:solidFill>
                <a:latin typeface="Arial Narrow" pitchFamily="34" charset="0"/>
                <a:ea typeface="ＭＳ Ｐゴシック" pitchFamily="34" charset="-128"/>
              </a:defRPr>
            </a:lvl1pPr>
            <a:lvl2pPr marL="742855" indent="-285713" eaLnBrk="0" hangingPunct="0">
              <a:defRPr sz="3000">
                <a:solidFill>
                  <a:schemeClr val="tx2"/>
                </a:solidFill>
                <a:latin typeface="Arial Narrow" pitchFamily="34" charset="0"/>
                <a:ea typeface="ＭＳ Ｐゴシック" pitchFamily="34" charset="-128"/>
              </a:defRPr>
            </a:lvl2pPr>
            <a:lvl3pPr marL="1142853" indent="-228571" eaLnBrk="0" hangingPunct="0">
              <a:defRPr sz="3000">
                <a:solidFill>
                  <a:schemeClr val="tx2"/>
                </a:solidFill>
                <a:latin typeface="Arial Narrow" pitchFamily="34" charset="0"/>
                <a:ea typeface="ＭＳ Ｐゴシック" pitchFamily="34" charset="-128"/>
              </a:defRPr>
            </a:lvl3pPr>
            <a:lvl4pPr marL="1599993" indent="-228571" eaLnBrk="0" hangingPunct="0">
              <a:defRPr sz="3000">
                <a:solidFill>
                  <a:schemeClr val="tx2"/>
                </a:solidFill>
                <a:latin typeface="Arial Narrow" pitchFamily="34" charset="0"/>
                <a:ea typeface="ＭＳ Ｐゴシック" pitchFamily="34" charset="-128"/>
              </a:defRPr>
            </a:lvl4pPr>
            <a:lvl5pPr marL="2057135" indent="-228571" eaLnBrk="0" hangingPunct="0">
              <a:defRPr sz="3000">
                <a:solidFill>
                  <a:schemeClr val="tx2"/>
                </a:solidFill>
                <a:latin typeface="Arial Narrow" pitchFamily="34" charset="0"/>
                <a:ea typeface="ＭＳ Ｐゴシック" pitchFamily="34" charset="-128"/>
              </a:defRPr>
            </a:lvl5pPr>
            <a:lvl6pPr marL="2514276" indent="-228571" eaLnBrk="0" fontAlgn="base" hangingPunct="0">
              <a:spcBef>
                <a:spcPct val="0"/>
              </a:spcBef>
              <a:spcAft>
                <a:spcPct val="0"/>
              </a:spcAft>
              <a:defRPr sz="3000">
                <a:solidFill>
                  <a:schemeClr val="tx2"/>
                </a:solidFill>
                <a:latin typeface="Arial Narrow" pitchFamily="34" charset="0"/>
                <a:ea typeface="ＭＳ Ｐゴシック" pitchFamily="34" charset="-128"/>
              </a:defRPr>
            </a:lvl6pPr>
            <a:lvl7pPr marL="2971417" indent="-228571" eaLnBrk="0" fontAlgn="base" hangingPunct="0">
              <a:spcBef>
                <a:spcPct val="0"/>
              </a:spcBef>
              <a:spcAft>
                <a:spcPct val="0"/>
              </a:spcAft>
              <a:defRPr sz="3000">
                <a:solidFill>
                  <a:schemeClr val="tx2"/>
                </a:solidFill>
                <a:latin typeface="Arial Narrow" pitchFamily="34" charset="0"/>
                <a:ea typeface="ＭＳ Ｐゴシック" pitchFamily="34" charset="-128"/>
              </a:defRPr>
            </a:lvl7pPr>
            <a:lvl8pPr marL="3428558" indent="-228571" eaLnBrk="0" fontAlgn="base" hangingPunct="0">
              <a:spcBef>
                <a:spcPct val="0"/>
              </a:spcBef>
              <a:spcAft>
                <a:spcPct val="0"/>
              </a:spcAft>
              <a:defRPr sz="3000">
                <a:solidFill>
                  <a:schemeClr val="tx2"/>
                </a:solidFill>
                <a:latin typeface="Arial Narrow" pitchFamily="34" charset="0"/>
                <a:ea typeface="ＭＳ Ｐゴシック" pitchFamily="34" charset="-128"/>
              </a:defRPr>
            </a:lvl8pPr>
            <a:lvl9pPr marL="3885699" indent="-228571" eaLnBrk="0" fontAlgn="base" hangingPunct="0">
              <a:spcBef>
                <a:spcPct val="0"/>
              </a:spcBef>
              <a:spcAft>
                <a:spcPct val="0"/>
              </a:spcAft>
              <a:defRPr sz="3000">
                <a:solidFill>
                  <a:schemeClr val="tx2"/>
                </a:solidFill>
                <a:latin typeface="Arial Narrow" pitchFamily="34" charset="0"/>
                <a:ea typeface="ＭＳ Ｐゴシック" pitchFamily="34" charset="-128"/>
              </a:defRPr>
            </a:lvl9pPr>
          </a:lstStyle>
          <a:p>
            <a:fld id="{9103AA32-8D06-456A-8EA1-3B0E39CDF8F8}" type="slidenum">
              <a:rPr lang="en-US" sz="1200">
                <a:solidFill>
                  <a:schemeClr val="tx1"/>
                </a:solidFill>
                <a:latin typeface="Arial" pitchFamily="34" charset="0"/>
              </a:rPr>
              <a:pPr/>
              <a:t>7</a:t>
            </a:fld>
            <a:endParaRPr lang="en-US" sz="1200">
              <a:solidFill>
                <a:schemeClr val="tx1"/>
              </a:solidFill>
              <a:latin typeface="Arial" pitchFamily="34" charset="0"/>
            </a:endParaRPr>
          </a:p>
        </p:txBody>
      </p:sp>
    </p:spTree>
    <p:extLst>
      <p:ext uri="{BB962C8B-B14F-4D97-AF65-F5344CB8AC3E}">
        <p14:creationId xmlns:p14="http://schemas.microsoft.com/office/powerpoint/2010/main" val="3704337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2"/>
                </a:solidFill>
                <a:latin typeface="Arial Narrow" pitchFamily="34" charset="0"/>
                <a:ea typeface="ＭＳ Ｐゴシック" pitchFamily="34" charset="-128"/>
              </a:defRPr>
            </a:lvl1pPr>
            <a:lvl2pPr marL="742950" indent="-285750" eaLnBrk="0" hangingPunct="0">
              <a:defRPr sz="3000">
                <a:solidFill>
                  <a:schemeClr val="tx2"/>
                </a:solidFill>
                <a:latin typeface="Arial Narrow" pitchFamily="34" charset="0"/>
                <a:ea typeface="ＭＳ Ｐゴシック" pitchFamily="34" charset="-128"/>
              </a:defRPr>
            </a:lvl2pPr>
            <a:lvl3pPr marL="1143000" indent="-228600" eaLnBrk="0" hangingPunct="0">
              <a:defRPr sz="3000">
                <a:solidFill>
                  <a:schemeClr val="tx2"/>
                </a:solidFill>
                <a:latin typeface="Arial Narrow" pitchFamily="34" charset="0"/>
                <a:ea typeface="ＭＳ Ｐゴシック" pitchFamily="34" charset="-128"/>
              </a:defRPr>
            </a:lvl3pPr>
            <a:lvl4pPr marL="1600200" indent="-228600" eaLnBrk="0" hangingPunct="0">
              <a:defRPr sz="3000">
                <a:solidFill>
                  <a:schemeClr val="tx2"/>
                </a:solidFill>
                <a:latin typeface="Arial Narrow" pitchFamily="34" charset="0"/>
                <a:ea typeface="ＭＳ Ｐゴシック" pitchFamily="34" charset="-128"/>
              </a:defRPr>
            </a:lvl4pPr>
            <a:lvl5pPr marL="2057400" indent="-228600" eaLnBrk="0" hangingPunct="0">
              <a:defRPr sz="3000">
                <a:solidFill>
                  <a:schemeClr val="tx2"/>
                </a:solidFill>
                <a:latin typeface="Arial Narrow" pitchFamily="34" charset="0"/>
                <a:ea typeface="ＭＳ Ｐゴシック" pitchFamily="34" charset="-128"/>
              </a:defRPr>
            </a:lvl5pPr>
            <a:lvl6pPr marL="2514600" indent="-228600" eaLnBrk="0" fontAlgn="base" hangingPunct="0">
              <a:spcBef>
                <a:spcPct val="0"/>
              </a:spcBef>
              <a:spcAft>
                <a:spcPct val="0"/>
              </a:spcAft>
              <a:defRPr sz="3000">
                <a:solidFill>
                  <a:schemeClr val="tx2"/>
                </a:solidFill>
                <a:latin typeface="Arial Narrow" pitchFamily="34" charset="0"/>
                <a:ea typeface="ＭＳ Ｐゴシック" pitchFamily="34" charset="-128"/>
              </a:defRPr>
            </a:lvl6pPr>
            <a:lvl7pPr marL="2971800" indent="-228600" eaLnBrk="0" fontAlgn="base" hangingPunct="0">
              <a:spcBef>
                <a:spcPct val="0"/>
              </a:spcBef>
              <a:spcAft>
                <a:spcPct val="0"/>
              </a:spcAft>
              <a:defRPr sz="3000">
                <a:solidFill>
                  <a:schemeClr val="tx2"/>
                </a:solidFill>
                <a:latin typeface="Arial Narrow" pitchFamily="34" charset="0"/>
                <a:ea typeface="ＭＳ Ｐゴシック" pitchFamily="34" charset="-128"/>
              </a:defRPr>
            </a:lvl7pPr>
            <a:lvl8pPr marL="3429000" indent="-228600" eaLnBrk="0" fontAlgn="base" hangingPunct="0">
              <a:spcBef>
                <a:spcPct val="0"/>
              </a:spcBef>
              <a:spcAft>
                <a:spcPct val="0"/>
              </a:spcAft>
              <a:defRPr sz="3000">
                <a:solidFill>
                  <a:schemeClr val="tx2"/>
                </a:solidFill>
                <a:latin typeface="Arial Narrow" pitchFamily="34" charset="0"/>
                <a:ea typeface="ＭＳ Ｐゴシック" pitchFamily="34" charset="-128"/>
              </a:defRPr>
            </a:lvl8pPr>
            <a:lvl9pPr marL="3886200" indent="-228600" eaLnBrk="0" fontAlgn="base" hangingPunct="0">
              <a:spcBef>
                <a:spcPct val="0"/>
              </a:spcBef>
              <a:spcAft>
                <a:spcPct val="0"/>
              </a:spcAft>
              <a:defRPr sz="3000">
                <a:solidFill>
                  <a:schemeClr val="tx2"/>
                </a:solidFill>
                <a:latin typeface="Arial Narrow" pitchFamily="34" charset="0"/>
                <a:ea typeface="ＭＳ Ｐゴシック" pitchFamily="34" charset="-128"/>
              </a:defRPr>
            </a:lvl9pPr>
          </a:lstStyle>
          <a:p>
            <a:fld id="{043F3791-8AA8-4A7B-8A6C-F5A7082FBA75}" type="slidenum">
              <a:rPr lang="en-US" altLang="en-US" sz="1200" smtClean="0">
                <a:solidFill>
                  <a:schemeClr val="tx1"/>
                </a:solidFill>
                <a:latin typeface="Arial" charset="0"/>
              </a:rPr>
              <a:pPr/>
              <a:t>9</a:t>
            </a:fld>
            <a:endParaRPr lang="en-US" altLang="en-US" sz="1200" smtClean="0">
              <a:solidFill>
                <a:schemeClr val="tx1"/>
              </a:solidFill>
              <a:latin typeface="Arial" charset="0"/>
            </a:endParaRPr>
          </a:p>
        </p:txBody>
      </p:sp>
    </p:spTree>
    <p:extLst>
      <p:ext uri="{BB962C8B-B14F-4D97-AF65-F5344CB8AC3E}">
        <p14:creationId xmlns:p14="http://schemas.microsoft.com/office/powerpoint/2010/main" val="1884388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D4F1-1E09-4D90-8F71-078C1FDD9606}" type="slidenum">
              <a:rPr lang="en-US" smtClean="0"/>
              <a:t>16</a:t>
            </a:fld>
            <a:endParaRPr lang="en-US"/>
          </a:p>
        </p:txBody>
      </p:sp>
    </p:spTree>
    <p:extLst>
      <p:ext uri="{BB962C8B-B14F-4D97-AF65-F5344CB8AC3E}">
        <p14:creationId xmlns:p14="http://schemas.microsoft.com/office/powerpoint/2010/main" val="2577690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D4F1-1E09-4D90-8F71-078C1FDD9606}" type="slidenum">
              <a:rPr lang="en-US" smtClean="0"/>
              <a:t>17</a:t>
            </a:fld>
            <a:endParaRPr lang="en-US"/>
          </a:p>
        </p:txBody>
      </p:sp>
    </p:spTree>
    <p:extLst>
      <p:ext uri="{BB962C8B-B14F-4D97-AF65-F5344CB8AC3E}">
        <p14:creationId xmlns:p14="http://schemas.microsoft.com/office/powerpoint/2010/main" val="4128954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D4F1-1E09-4D90-8F71-078C1FDD9606}" type="slidenum">
              <a:rPr lang="en-US" smtClean="0"/>
              <a:t>31</a:t>
            </a:fld>
            <a:endParaRPr lang="en-US"/>
          </a:p>
        </p:txBody>
      </p:sp>
    </p:spTree>
    <p:extLst>
      <p:ext uri="{BB962C8B-B14F-4D97-AF65-F5344CB8AC3E}">
        <p14:creationId xmlns:p14="http://schemas.microsoft.com/office/powerpoint/2010/main" val="1169587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8BD4F1-1E09-4D90-8F71-078C1FDD9606}" type="slidenum">
              <a:rPr lang="en-US" smtClean="0"/>
              <a:t>32</a:t>
            </a:fld>
            <a:endParaRPr lang="en-US"/>
          </a:p>
        </p:txBody>
      </p:sp>
    </p:spTree>
    <p:extLst>
      <p:ext uri="{BB962C8B-B14F-4D97-AF65-F5344CB8AC3E}">
        <p14:creationId xmlns:p14="http://schemas.microsoft.com/office/powerpoint/2010/main" val="1567043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0ADA98-F799-4F04-B6A0-D28A98F23EA5}" type="datetime1">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53FC2-4B43-4E8D-B953-040648FCF2C5}" type="slidenum">
              <a:rPr lang="en-US" smtClean="0"/>
              <a:t>‹#›</a:t>
            </a:fld>
            <a:endParaRPr lang="en-US"/>
          </a:p>
        </p:txBody>
      </p:sp>
    </p:spTree>
    <p:extLst>
      <p:ext uri="{BB962C8B-B14F-4D97-AF65-F5344CB8AC3E}">
        <p14:creationId xmlns:p14="http://schemas.microsoft.com/office/powerpoint/2010/main" val="454170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BD3BE-E9C5-48F1-99AD-49A0F2452CD0}" type="datetime1">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53FC2-4B43-4E8D-B953-040648FCF2C5}" type="slidenum">
              <a:rPr lang="en-US" smtClean="0"/>
              <a:t>‹#›</a:t>
            </a:fld>
            <a:endParaRPr lang="en-US"/>
          </a:p>
        </p:txBody>
      </p:sp>
    </p:spTree>
    <p:extLst>
      <p:ext uri="{BB962C8B-B14F-4D97-AF65-F5344CB8AC3E}">
        <p14:creationId xmlns:p14="http://schemas.microsoft.com/office/powerpoint/2010/main" val="210407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461DC4-4DDC-43F9-9096-9D81A506C37C}" type="datetime1">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53FC2-4B43-4E8D-B953-040648FCF2C5}" type="slidenum">
              <a:rPr lang="en-US" smtClean="0"/>
              <a:t>‹#›</a:t>
            </a:fld>
            <a:endParaRPr lang="en-US"/>
          </a:p>
        </p:txBody>
      </p:sp>
    </p:spTree>
    <p:extLst>
      <p:ext uri="{BB962C8B-B14F-4D97-AF65-F5344CB8AC3E}">
        <p14:creationId xmlns:p14="http://schemas.microsoft.com/office/powerpoint/2010/main" val="99362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811341-89F1-495D-AE2D-37C9D38B3159}" type="datetime1">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53FC2-4B43-4E8D-B953-040648FCF2C5}" type="slidenum">
              <a:rPr lang="en-US" smtClean="0"/>
              <a:t>‹#›</a:t>
            </a:fld>
            <a:endParaRPr lang="en-US"/>
          </a:p>
        </p:txBody>
      </p:sp>
    </p:spTree>
    <p:extLst>
      <p:ext uri="{BB962C8B-B14F-4D97-AF65-F5344CB8AC3E}">
        <p14:creationId xmlns:p14="http://schemas.microsoft.com/office/powerpoint/2010/main" val="85041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490DB8-C25D-498B-8AB8-2906D05E8957}" type="datetime1">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53FC2-4B43-4E8D-B953-040648FCF2C5}" type="slidenum">
              <a:rPr lang="en-US" smtClean="0"/>
              <a:t>‹#›</a:t>
            </a:fld>
            <a:endParaRPr lang="en-US"/>
          </a:p>
        </p:txBody>
      </p:sp>
    </p:spTree>
    <p:extLst>
      <p:ext uri="{BB962C8B-B14F-4D97-AF65-F5344CB8AC3E}">
        <p14:creationId xmlns:p14="http://schemas.microsoft.com/office/powerpoint/2010/main" val="1682806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91E690-4397-4432-8C63-9DF48B31EBF0}" type="datetime1">
              <a:rPr lang="en-US" smtClean="0"/>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53FC2-4B43-4E8D-B953-040648FCF2C5}" type="slidenum">
              <a:rPr lang="en-US" smtClean="0"/>
              <a:t>‹#›</a:t>
            </a:fld>
            <a:endParaRPr lang="en-US"/>
          </a:p>
        </p:txBody>
      </p:sp>
    </p:spTree>
    <p:extLst>
      <p:ext uri="{BB962C8B-B14F-4D97-AF65-F5344CB8AC3E}">
        <p14:creationId xmlns:p14="http://schemas.microsoft.com/office/powerpoint/2010/main" val="136333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2FA768-B209-48BE-BCD2-63114689144F}" type="datetime1">
              <a:rPr lang="en-US" smtClean="0"/>
              <a:t>7/22/2015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E53FC2-4B43-4E8D-B953-040648FCF2C5}" type="slidenum">
              <a:rPr lang="en-US" smtClean="0"/>
              <a:t>‹#›</a:t>
            </a:fld>
            <a:endParaRPr lang="en-US"/>
          </a:p>
        </p:txBody>
      </p:sp>
    </p:spTree>
    <p:extLst>
      <p:ext uri="{BB962C8B-B14F-4D97-AF65-F5344CB8AC3E}">
        <p14:creationId xmlns:p14="http://schemas.microsoft.com/office/powerpoint/2010/main" val="1277253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D64310-1F73-4514-B65D-165CA2149ECE}" type="datetime1">
              <a:rPr lang="en-US" smtClean="0"/>
              <a:t>7/22/2015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E53FC2-4B43-4E8D-B953-040648FCF2C5}" type="slidenum">
              <a:rPr lang="en-US" smtClean="0"/>
              <a:t>‹#›</a:t>
            </a:fld>
            <a:endParaRPr lang="en-US"/>
          </a:p>
        </p:txBody>
      </p:sp>
    </p:spTree>
    <p:extLst>
      <p:ext uri="{BB962C8B-B14F-4D97-AF65-F5344CB8AC3E}">
        <p14:creationId xmlns:p14="http://schemas.microsoft.com/office/powerpoint/2010/main" val="564822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9C6C9-74FC-4E30-AC59-25E6DFD0CD3A}" type="datetime1">
              <a:rPr lang="en-US" smtClean="0"/>
              <a:t>7/22/2015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E53FC2-4B43-4E8D-B953-040648FCF2C5}" type="slidenum">
              <a:rPr lang="en-US" smtClean="0"/>
              <a:t>‹#›</a:t>
            </a:fld>
            <a:endParaRPr lang="en-US"/>
          </a:p>
        </p:txBody>
      </p:sp>
    </p:spTree>
    <p:extLst>
      <p:ext uri="{BB962C8B-B14F-4D97-AF65-F5344CB8AC3E}">
        <p14:creationId xmlns:p14="http://schemas.microsoft.com/office/powerpoint/2010/main" val="129937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5DACB-55A5-4221-99A0-250D140C6F3A}" type="datetime1">
              <a:rPr lang="en-US" smtClean="0"/>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53FC2-4B43-4E8D-B953-040648FCF2C5}" type="slidenum">
              <a:rPr lang="en-US" smtClean="0"/>
              <a:t>‹#›</a:t>
            </a:fld>
            <a:endParaRPr lang="en-US"/>
          </a:p>
        </p:txBody>
      </p:sp>
    </p:spTree>
    <p:extLst>
      <p:ext uri="{BB962C8B-B14F-4D97-AF65-F5344CB8AC3E}">
        <p14:creationId xmlns:p14="http://schemas.microsoft.com/office/powerpoint/2010/main" val="3632144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7E40A-AB09-4213-9D5B-121E1BBCFFF0}" type="datetime1">
              <a:rPr lang="en-US" smtClean="0"/>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53FC2-4B43-4E8D-B953-040648FCF2C5}" type="slidenum">
              <a:rPr lang="en-US" smtClean="0"/>
              <a:t>‹#›</a:t>
            </a:fld>
            <a:endParaRPr lang="en-US"/>
          </a:p>
        </p:txBody>
      </p:sp>
    </p:spTree>
    <p:extLst>
      <p:ext uri="{BB962C8B-B14F-4D97-AF65-F5344CB8AC3E}">
        <p14:creationId xmlns:p14="http://schemas.microsoft.com/office/powerpoint/2010/main" val="411313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8AC60-AD7A-489B-8829-8442A3368ACB}" type="datetime1">
              <a:rPr lang="en-US" smtClean="0"/>
              <a:t>7/22/2015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53FC2-4B43-4E8D-B953-040648FCF2C5}" type="slidenum">
              <a:rPr lang="en-US" smtClean="0"/>
              <a:t>‹#›</a:t>
            </a:fld>
            <a:endParaRPr lang="en-US"/>
          </a:p>
        </p:txBody>
      </p:sp>
    </p:spTree>
    <p:extLst>
      <p:ext uri="{BB962C8B-B14F-4D97-AF65-F5344CB8AC3E}">
        <p14:creationId xmlns:p14="http://schemas.microsoft.com/office/powerpoint/2010/main" val="2083279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jconsult.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zpaymentreform.weebly.co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001000" cy="2860587"/>
          </a:xfrm>
        </p:spPr>
        <p:txBody>
          <a:bodyPr>
            <a:normAutofit/>
          </a:bodyPr>
          <a:lstStyle/>
          <a:p>
            <a:r>
              <a:rPr lang="en-US" dirty="0"/>
              <a:t>How are </a:t>
            </a:r>
            <a:r>
              <a:rPr lang="en-US" dirty="0" smtClean="0"/>
              <a:t>We Going </a:t>
            </a:r>
            <a:r>
              <a:rPr lang="en-US" dirty="0"/>
              <a:t>to </a:t>
            </a:r>
            <a:r>
              <a:rPr lang="en-US" dirty="0" smtClean="0"/>
              <a:t>Get Paid Tomorrow</a:t>
            </a:r>
            <a:r>
              <a:rPr lang="en-US" dirty="0"/>
              <a:t>… and </a:t>
            </a:r>
            <a:r>
              <a:rPr lang="en-US" dirty="0" smtClean="0"/>
              <a:t>How </a:t>
            </a:r>
            <a:r>
              <a:rPr lang="en-US" dirty="0"/>
              <a:t>do </a:t>
            </a:r>
            <a:r>
              <a:rPr lang="en-US" dirty="0" smtClean="0"/>
              <a:t>We Prepare Today?</a:t>
            </a:r>
            <a:endParaRPr lang="en-US" dirty="0"/>
          </a:p>
        </p:txBody>
      </p:sp>
      <p:sp>
        <p:nvSpPr>
          <p:cNvPr id="5" name="Subtitle 2"/>
          <p:cNvSpPr txBox="1">
            <a:spLocks/>
          </p:cNvSpPr>
          <p:nvPr/>
        </p:nvSpPr>
        <p:spPr bwMode="auto">
          <a:xfrm>
            <a:off x="1033849" y="3733800"/>
            <a:ext cx="3486150" cy="93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5A98E6"/>
              </a:buClr>
              <a:buSzPct val="110000"/>
              <a:buNone/>
              <a:defRPr sz="2400">
                <a:solidFill>
                  <a:srgbClr val="06299C"/>
                </a:solidFill>
                <a:latin typeface="+mn-lt"/>
                <a:ea typeface="+mn-ea"/>
                <a:cs typeface="+mn-cs"/>
              </a:defRPr>
            </a:lvl1pPr>
            <a:lvl2pPr marL="457200" indent="0" algn="ctr" rtl="0" eaLnBrk="0" fontAlgn="base" hangingPunct="0">
              <a:spcBef>
                <a:spcPct val="20000"/>
              </a:spcBef>
              <a:spcAft>
                <a:spcPct val="0"/>
              </a:spcAft>
              <a:buClr>
                <a:srgbClr val="5A98E6"/>
              </a:buClr>
              <a:buFont typeface="Times" pitchFamily="18" charset="0"/>
              <a:buNone/>
              <a:defRPr sz="2200">
                <a:solidFill>
                  <a:srgbClr val="06299C"/>
                </a:solidFill>
                <a:latin typeface="+mn-lt"/>
                <a:ea typeface="+mn-ea"/>
                <a:cs typeface="+mn-cs"/>
              </a:defRPr>
            </a:lvl2pPr>
            <a:lvl3pPr marL="914400" indent="0" algn="ctr" rtl="0" eaLnBrk="0" fontAlgn="base" hangingPunct="0">
              <a:spcBef>
                <a:spcPct val="20000"/>
              </a:spcBef>
              <a:spcAft>
                <a:spcPct val="0"/>
              </a:spcAft>
              <a:buClr>
                <a:srgbClr val="5A98E6"/>
              </a:buClr>
              <a:buNone/>
              <a:defRPr sz="2000">
                <a:solidFill>
                  <a:srgbClr val="06299C"/>
                </a:solidFill>
                <a:latin typeface="+mn-lt"/>
                <a:ea typeface="+mn-ea"/>
                <a:cs typeface="+mn-cs"/>
              </a:defRPr>
            </a:lvl3pPr>
            <a:lvl4pPr marL="1371600" indent="0" algn="ctr" rtl="0" eaLnBrk="0" fontAlgn="base" hangingPunct="0">
              <a:spcBef>
                <a:spcPct val="20000"/>
              </a:spcBef>
              <a:spcAft>
                <a:spcPct val="0"/>
              </a:spcAft>
              <a:buClr>
                <a:srgbClr val="5A98E6"/>
              </a:buClr>
              <a:buNone/>
              <a:defRPr>
                <a:solidFill>
                  <a:srgbClr val="06299C"/>
                </a:solidFill>
                <a:latin typeface="+mn-lt"/>
                <a:ea typeface="+mn-ea"/>
                <a:cs typeface="+mn-cs"/>
              </a:defRPr>
            </a:lvl4pPr>
            <a:lvl5pPr marL="1828800" indent="0" algn="ctr" rtl="0" eaLnBrk="0" fontAlgn="base" hangingPunct="0">
              <a:spcBef>
                <a:spcPct val="20000"/>
              </a:spcBef>
              <a:spcAft>
                <a:spcPct val="0"/>
              </a:spcAft>
              <a:buClr>
                <a:srgbClr val="5A98E6"/>
              </a:buClr>
              <a:buNone/>
              <a:defRPr>
                <a:solidFill>
                  <a:srgbClr val="06299C"/>
                </a:solidFill>
                <a:latin typeface="+mn-lt"/>
                <a:ea typeface="+mn-ea"/>
                <a:cs typeface="+mn-cs"/>
              </a:defRPr>
            </a:lvl5pPr>
            <a:lvl6pPr marL="2286000" indent="0" algn="ctr" rtl="0" fontAlgn="base">
              <a:spcBef>
                <a:spcPct val="20000"/>
              </a:spcBef>
              <a:spcAft>
                <a:spcPct val="0"/>
              </a:spcAft>
              <a:buClr>
                <a:srgbClr val="5A98E6"/>
              </a:buClr>
              <a:buNone/>
              <a:defRPr>
                <a:solidFill>
                  <a:srgbClr val="06299C"/>
                </a:solidFill>
                <a:latin typeface="+mn-lt"/>
                <a:ea typeface="+mn-ea"/>
                <a:cs typeface="+mn-cs"/>
              </a:defRPr>
            </a:lvl6pPr>
            <a:lvl7pPr marL="2743200" indent="0" algn="ctr" rtl="0" fontAlgn="base">
              <a:spcBef>
                <a:spcPct val="20000"/>
              </a:spcBef>
              <a:spcAft>
                <a:spcPct val="0"/>
              </a:spcAft>
              <a:buClr>
                <a:srgbClr val="5A98E6"/>
              </a:buClr>
              <a:buNone/>
              <a:defRPr>
                <a:solidFill>
                  <a:srgbClr val="06299C"/>
                </a:solidFill>
                <a:latin typeface="+mn-lt"/>
                <a:ea typeface="+mn-ea"/>
                <a:cs typeface="+mn-cs"/>
              </a:defRPr>
            </a:lvl7pPr>
            <a:lvl8pPr marL="3200400" indent="0" algn="ctr" rtl="0" fontAlgn="base">
              <a:spcBef>
                <a:spcPct val="20000"/>
              </a:spcBef>
              <a:spcAft>
                <a:spcPct val="0"/>
              </a:spcAft>
              <a:buClr>
                <a:srgbClr val="5A98E6"/>
              </a:buClr>
              <a:buNone/>
              <a:defRPr>
                <a:solidFill>
                  <a:srgbClr val="06299C"/>
                </a:solidFill>
                <a:latin typeface="+mn-lt"/>
                <a:ea typeface="+mn-ea"/>
                <a:cs typeface="+mn-cs"/>
              </a:defRPr>
            </a:lvl8pPr>
            <a:lvl9pPr marL="3657600" indent="0" algn="ctr" rtl="0" fontAlgn="base">
              <a:spcBef>
                <a:spcPct val="20000"/>
              </a:spcBef>
              <a:spcAft>
                <a:spcPct val="0"/>
              </a:spcAft>
              <a:buClr>
                <a:srgbClr val="5A98E6"/>
              </a:buClr>
              <a:buNone/>
              <a:defRPr>
                <a:solidFill>
                  <a:srgbClr val="06299C"/>
                </a:solidFill>
                <a:latin typeface="+mn-lt"/>
                <a:ea typeface="+mn-ea"/>
                <a:cs typeface="+mn-cs"/>
              </a:defRPr>
            </a:lvl9pPr>
          </a:lstStyle>
          <a:p>
            <a:pPr algn="l">
              <a:spcBef>
                <a:spcPts val="100"/>
              </a:spcBef>
              <a:defRPr/>
            </a:pPr>
            <a:r>
              <a:rPr lang="en-US" sz="2800" dirty="0" smtClean="0">
                <a:solidFill>
                  <a:schemeClr val="tx1">
                    <a:lumMod val="95000"/>
                    <a:lumOff val="5000"/>
                  </a:schemeClr>
                </a:solidFill>
              </a:rPr>
              <a:t>Dale Jarvis, CPA</a:t>
            </a:r>
          </a:p>
          <a:p>
            <a:pPr algn="l">
              <a:spcBef>
                <a:spcPts val="100"/>
              </a:spcBef>
              <a:defRPr/>
            </a:pPr>
            <a:r>
              <a:rPr lang="en-US" sz="2800" dirty="0" smtClean="0">
                <a:solidFill>
                  <a:schemeClr val="tx1">
                    <a:lumMod val="95000"/>
                    <a:lumOff val="5000"/>
                  </a:schemeClr>
                </a:solidFill>
                <a:hlinkClick r:id="rId3"/>
              </a:rPr>
              <a:t>www.djconsult.net</a:t>
            </a:r>
            <a:r>
              <a:rPr lang="en-US" sz="2800" dirty="0" smtClean="0">
                <a:solidFill>
                  <a:schemeClr val="tx1">
                    <a:lumMod val="95000"/>
                    <a:lumOff val="5000"/>
                  </a:schemeClr>
                </a:solidFill>
              </a:rPr>
              <a:t> </a:t>
            </a:r>
          </a:p>
        </p:txBody>
      </p:sp>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849" y="4855605"/>
            <a:ext cx="3205068" cy="108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8382" y="3331605"/>
            <a:ext cx="4029559"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93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61402"/>
          </a:xfrm>
        </p:spPr>
        <p:txBody>
          <a:bodyPr>
            <a:noAutofit/>
          </a:bodyPr>
          <a:lstStyle/>
          <a:p>
            <a:r>
              <a:rPr lang="en-US" sz="3600" dirty="0" smtClean="0"/>
              <a:t>And for Folks with </a:t>
            </a:r>
            <a:br>
              <a:rPr lang="en-US" sz="3600" dirty="0" smtClean="0"/>
            </a:br>
            <a:r>
              <a:rPr lang="en-US" sz="3600" dirty="0" smtClean="0"/>
              <a:t>Behavioral Health Disorders</a:t>
            </a:r>
            <a:endParaRPr lang="en-US" sz="3600" dirty="0"/>
          </a:p>
        </p:txBody>
      </p:sp>
      <p:graphicFrame>
        <p:nvGraphicFramePr>
          <p:cNvPr id="5" name="Content Placeholder 4"/>
          <p:cNvGraphicFramePr>
            <a:graphicFrameLocks noGrp="1"/>
          </p:cNvGraphicFramePr>
          <p:nvPr>
            <p:ph idx="1"/>
            <p:extLst/>
          </p:nvPr>
        </p:nvGraphicFramePr>
        <p:xfrm>
          <a:off x="464321" y="1219200"/>
          <a:ext cx="6088879"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90E53FC2-4B43-4E8D-B953-040648FCF2C5}" type="slidenum">
              <a:rPr lang="en-US" smtClean="0"/>
              <a:t>10</a:t>
            </a:fld>
            <a:endParaRPr lang="en-US"/>
          </a:p>
        </p:txBody>
      </p:sp>
      <p:pic>
        <p:nvPicPr>
          <p:cNvPr id="6" name="Picture 5"/>
          <p:cNvPicPr>
            <a:picLocks noChangeAspect="1"/>
          </p:cNvPicPr>
          <p:nvPr/>
        </p:nvPicPr>
        <p:blipFill>
          <a:blip r:embed="rId7"/>
          <a:stretch>
            <a:fillRect/>
          </a:stretch>
        </p:blipFill>
        <p:spPr>
          <a:xfrm>
            <a:off x="6892540" y="1383454"/>
            <a:ext cx="1828046" cy="2350345"/>
          </a:xfrm>
          <a:prstGeom prst="rect">
            <a:avLst/>
          </a:prstGeom>
        </p:spPr>
      </p:pic>
      <p:pic>
        <p:nvPicPr>
          <p:cNvPr id="7" name="Picture 6"/>
          <p:cNvPicPr>
            <a:picLocks noChangeAspect="1"/>
          </p:cNvPicPr>
          <p:nvPr/>
        </p:nvPicPr>
        <p:blipFill>
          <a:blip r:embed="rId8"/>
          <a:stretch>
            <a:fillRect/>
          </a:stretch>
        </p:blipFill>
        <p:spPr>
          <a:xfrm>
            <a:off x="6848474" y="3924300"/>
            <a:ext cx="1838325" cy="2280885"/>
          </a:xfrm>
          <a:prstGeom prst="rect">
            <a:avLst/>
          </a:prstGeom>
        </p:spPr>
      </p:pic>
    </p:spTree>
    <p:extLst>
      <p:ext uri="{BB962C8B-B14F-4D97-AF65-F5344CB8AC3E}">
        <p14:creationId xmlns:p14="http://schemas.microsoft.com/office/powerpoint/2010/main" val="195423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Purchasers, Payors, CEOs </a:t>
            </a:r>
            <a:endParaRPr lang="en-US" dirty="0"/>
          </a:p>
        </p:txBody>
      </p:sp>
      <p:sp>
        <p:nvSpPr>
          <p:cNvPr id="3" name="Content Placeholder 2"/>
          <p:cNvSpPr>
            <a:spLocks noGrp="1"/>
          </p:cNvSpPr>
          <p:nvPr>
            <p:ph idx="1"/>
          </p:nvPr>
        </p:nvSpPr>
        <p:spPr>
          <a:xfrm>
            <a:off x="457200" y="1600200"/>
            <a:ext cx="4038600" cy="4525963"/>
          </a:xfrm>
        </p:spPr>
        <p:txBody>
          <a:bodyPr>
            <a:normAutofit/>
          </a:bodyPr>
          <a:lstStyle/>
          <a:p>
            <a:r>
              <a:rPr lang="en-US" dirty="0" smtClean="0"/>
              <a:t>Are quickly learning</a:t>
            </a:r>
          </a:p>
          <a:p>
            <a:r>
              <a:rPr lang="en-US" dirty="0" smtClean="0"/>
              <a:t>5% of the population uses 50% of the resources</a:t>
            </a:r>
          </a:p>
          <a:p>
            <a:r>
              <a:rPr lang="en-US" dirty="0" smtClean="0"/>
              <a:t>Half of the 5/50 population have Behavioral Health Disorders</a:t>
            </a:r>
            <a:endParaRPr lang="en-US" dirty="0"/>
          </a:p>
        </p:txBody>
      </p:sp>
      <p:sp>
        <p:nvSpPr>
          <p:cNvPr id="4" name="Slide Number Placeholder 3"/>
          <p:cNvSpPr>
            <a:spLocks noGrp="1"/>
          </p:cNvSpPr>
          <p:nvPr>
            <p:ph type="sldNum" sz="quarter" idx="12"/>
          </p:nvPr>
        </p:nvSpPr>
        <p:spPr/>
        <p:txBody>
          <a:bodyPr/>
          <a:lstStyle/>
          <a:p>
            <a:fld id="{90E53FC2-4B43-4E8D-B953-040648FCF2C5}" type="slidenum">
              <a:rPr lang="en-US" smtClean="0"/>
              <a:t>11</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752600"/>
            <a:ext cx="2960760" cy="345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5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dirty="0" smtClean="0"/>
              <a:t>The Arizona Project</a:t>
            </a:r>
            <a:endParaRPr lang="en-US" dirty="0"/>
          </a:p>
        </p:txBody>
      </p:sp>
      <p:sp>
        <p:nvSpPr>
          <p:cNvPr id="4" name="Slide Number Placeholder 3"/>
          <p:cNvSpPr>
            <a:spLocks noGrp="1"/>
          </p:cNvSpPr>
          <p:nvPr>
            <p:ph type="sldNum" sz="quarter" idx="12"/>
          </p:nvPr>
        </p:nvSpPr>
        <p:spPr/>
        <p:txBody>
          <a:bodyPr/>
          <a:lstStyle/>
          <a:p>
            <a:fld id="{90E53FC2-4B43-4E8D-B953-040648FCF2C5}" type="slidenum">
              <a:rPr lang="en-US" smtClean="0"/>
              <a:t>12</a:t>
            </a:fld>
            <a:endParaRPr lang="en-US"/>
          </a:p>
        </p:txBody>
      </p:sp>
      <p:pic>
        <p:nvPicPr>
          <p:cNvPr id="5" name="Picture 4"/>
          <p:cNvPicPr>
            <a:picLocks noChangeAspect="1"/>
          </p:cNvPicPr>
          <p:nvPr/>
        </p:nvPicPr>
        <p:blipFill>
          <a:blip r:embed="rId2"/>
          <a:stretch>
            <a:fillRect/>
          </a:stretch>
        </p:blipFill>
        <p:spPr>
          <a:xfrm>
            <a:off x="219774" y="990600"/>
            <a:ext cx="8689191" cy="4876800"/>
          </a:xfrm>
          <a:prstGeom prst="rect">
            <a:avLst/>
          </a:prstGeom>
        </p:spPr>
      </p:pic>
      <p:sp>
        <p:nvSpPr>
          <p:cNvPr id="6" name="TextBox 5"/>
          <p:cNvSpPr txBox="1"/>
          <p:nvPr/>
        </p:nvSpPr>
        <p:spPr>
          <a:xfrm>
            <a:off x="1371600" y="5943600"/>
            <a:ext cx="6781800" cy="523220"/>
          </a:xfrm>
          <a:prstGeom prst="rect">
            <a:avLst/>
          </a:prstGeom>
          <a:noFill/>
        </p:spPr>
        <p:txBody>
          <a:bodyPr wrap="square" rtlCol="0">
            <a:spAutoFit/>
          </a:bodyPr>
          <a:lstStyle/>
          <a:p>
            <a:r>
              <a:rPr lang="en-US" sz="2800" dirty="0">
                <a:hlinkClick r:id="rId3"/>
              </a:rPr>
              <a:t>http://azpaymentreform.weebly.com</a:t>
            </a:r>
            <a:r>
              <a:rPr lang="en-US" sz="2800" dirty="0" smtClean="0">
                <a:hlinkClick r:id="rId3"/>
              </a:rPr>
              <a:t>/</a:t>
            </a:r>
            <a:r>
              <a:rPr lang="en-US" sz="2800" dirty="0" smtClean="0"/>
              <a:t> </a:t>
            </a:r>
            <a:endParaRPr lang="en-US" sz="2800" dirty="0"/>
          </a:p>
        </p:txBody>
      </p:sp>
      <p:sp>
        <p:nvSpPr>
          <p:cNvPr id="3" name="TextBox 2"/>
          <p:cNvSpPr txBox="1"/>
          <p:nvPr/>
        </p:nvSpPr>
        <p:spPr>
          <a:xfrm>
            <a:off x="6096000" y="2895600"/>
            <a:ext cx="2590800" cy="369332"/>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4"/>
          <a:stretch>
            <a:fillRect/>
          </a:stretch>
        </p:blipFill>
        <p:spPr>
          <a:xfrm>
            <a:off x="1600200" y="1501015"/>
            <a:ext cx="5544403" cy="2971800"/>
          </a:xfrm>
          <a:prstGeom prst="rect">
            <a:avLst/>
          </a:prstGeom>
        </p:spPr>
      </p:pic>
    </p:spTree>
    <p:extLst>
      <p:ext uri="{BB962C8B-B14F-4D97-AF65-F5344CB8AC3E}">
        <p14:creationId xmlns:p14="http://schemas.microsoft.com/office/powerpoint/2010/main" val="417268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443"/>
            <a:ext cx="8229600" cy="1143000"/>
          </a:xfrm>
        </p:spPr>
        <p:txBody>
          <a:bodyPr/>
          <a:lstStyle/>
          <a:p>
            <a:r>
              <a:rPr lang="en-US" dirty="0" smtClean="0"/>
              <a:t>CEOs in the Medical System Realize</a:t>
            </a:r>
            <a:endParaRPr lang="en-US" dirty="0"/>
          </a:p>
        </p:txBody>
      </p:sp>
      <p:sp>
        <p:nvSpPr>
          <p:cNvPr id="4" name="Slide Number Placeholder 3"/>
          <p:cNvSpPr>
            <a:spLocks noGrp="1"/>
          </p:cNvSpPr>
          <p:nvPr>
            <p:ph type="sldNum" sz="quarter" idx="12"/>
          </p:nvPr>
        </p:nvSpPr>
        <p:spPr/>
        <p:txBody>
          <a:bodyPr/>
          <a:lstStyle/>
          <a:p>
            <a:fld id="{90E53FC2-4B43-4E8D-B953-040648FCF2C5}" type="slidenum">
              <a:rPr lang="en-US" smtClean="0"/>
              <a:t>13</a:t>
            </a:fld>
            <a:endParaRPr lang="en-US"/>
          </a:p>
        </p:txBody>
      </p:sp>
      <p:sp>
        <p:nvSpPr>
          <p:cNvPr id="5" name="Content Placeholder 2"/>
          <p:cNvSpPr txBox="1">
            <a:spLocks/>
          </p:cNvSpPr>
          <p:nvPr/>
        </p:nvSpPr>
        <p:spPr>
          <a:xfrm>
            <a:off x="3200400" y="1228397"/>
            <a:ext cx="5638800" cy="5038975"/>
          </a:xfrm>
          <a:prstGeom prst="rect">
            <a:avLst/>
          </a:prstGeom>
        </p:spPr>
        <p:txBody>
          <a:bodyPr>
            <a:normAutofit/>
          </a:bodyPr>
          <a:lstStyle>
            <a:lvl1pPr marL="0" indent="0" algn="ctr" defTabSz="457200" rtl="0" eaLnBrk="0" fontAlgn="base" hangingPunct="0">
              <a:spcBef>
                <a:spcPct val="20000"/>
              </a:spcBef>
              <a:spcAft>
                <a:spcPct val="0"/>
              </a:spcAft>
              <a:buClr>
                <a:srgbClr val="609BCD"/>
              </a:buClr>
              <a:buSzPct val="110000"/>
              <a:buFont typeface="Arial" pitchFamily="34" charset="0"/>
              <a:buNone/>
              <a:defRPr sz="2800" b="0" kern="1200">
                <a:solidFill>
                  <a:srgbClr val="000000"/>
                </a:solidFill>
                <a:latin typeface="Arial"/>
                <a:ea typeface="MS PGothic" pitchFamily="34" charset="-128"/>
                <a:cs typeface="Arial"/>
              </a:defRPr>
            </a:lvl1pPr>
            <a:lvl2pPr marL="742950" indent="-285750" algn="l" defTabSz="457200" rtl="0" eaLnBrk="0" fontAlgn="base" hangingPunct="0">
              <a:spcBef>
                <a:spcPct val="20000"/>
              </a:spcBef>
              <a:spcAft>
                <a:spcPct val="0"/>
              </a:spcAft>
              <a:buClr>
                <a:srgbClr val="609BCD"/>
              </a:buClr>
              <a:buSzPct val="125000"/>
              <a:buFont typeface="Wingdings" pitchFamily="2" charset="2"/>
              <a:buChar char="ü"/>
              <a:defRPr kern="1200">
                <a:solidFill>
                  <a:srgbClr val="06299C"/>
                </a:solidFill>
                <a:latin typeface="Arial"/>
                <a:ea typeface="MS PGothic" pitchFamily="34" charset="-128"/>
                <a:cs typeface="Arial"/>
              </a:defRPr>
            </a:lvl2pPr>
            <a:lvl3pPr marL="1143000" indent="-228600" algn="l" defTabSz="457200" rtl="0" eaLnBrk="0" fontAlgn="base" hangingPunct="0">
              <a:spcBef>
                <a:spcPct val="20000"/>
              </a:spcBef>
              <a:spcAft>
                <a:spcPct val="0"/>
              </a:spcAft>
              <a:buClr>
                <a:srgbClr val="609BCD"/>
              </a:buClr>
              <a:buFont typeface="Lucida Grande" charset="0"/>
              <a:buChar char="●"/>
              <a:defRPr sz="1600" kern="1200">
                <a:solidFill>
                  <a:srgbClr val="000000"/>
                </a:solidFill>
                <a:latin typeface="Arial"/>
                <a:ea typeface="MS PGothic" pitchFamily="34" charset="-128"/>
                <a:cs typeface="Arial"/>
              </a:defRPr>
            </a:lvl3pPr>
            <a:lvl4pPr marL="1600200" indent="-228600" algn="l" defTabSz="457200" rtl="0" eaLnBrk="0" fontAlgn="base" hangingPunct="0">
              <a:spcBef>
                <a:spcPct val="20000"/>
              </a:spcBef>
              <a:spcAft>
                <a:spcPct val="0"/>
              </a:spcAft>
              <a:buClr>
                <a:srgbClr val="609BCD"/>
              </a:buClr>
              <a:buFont typeface="Courier New" pitchFamily="49" charset="0"/>
              <a:buChar char="o"/>
              <a:defRPr sz="1400" kern="1200">
                <a:solidFill>
                  <a:srgbClr val="204E9C"/>
                </a:solidFill>
                <a:latin typeface="Arial"/>
                <a:ea typeface="MS PGothic" pitchFamily="34" charset="-128"/>
                <a:cs typeface="Arial"/>
              </a:defRPr>
            </a:lvl4pPr>
            <a:lvl5pPr marL="2057400" indent="-228600" algn="l" defTabSz="457200" rtl="0" eaLnBrk="0" fontAlgn="base" hangingPunct="0">
              <a:spcBef>
                <a:spcPct val="20000"/>
              </a:spcBef>
              <a:spcAft>
                <a:spcPct val="0"/>
              </a:spcAft>
              <a:buClr>
                <a:srgbClr val="609BCD"/>
              </a:buClr>
              <a:buFont typeface="Arial" pitchFamily="34" charset="0"/>
              <a:buChar char="•"/>
              <a:defRPr sz="1400" kern="1200">
                <a:solidFill>
                  <a:srgbClr val="000000"/>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l">
              <a:buFont typeface="Arial" panose="020B0604020202020204" pitchFamily="34" charset="0"/>
              <a:buChar char="•"/>
            </a:pPr>
            <a:r>
              <a:rPr lang="en-US" dirty="0" smtClean="0"/>
              <a:t>“In health care, the days of business as usual are over.”</a:t>
            </a:r>
          </a:p>
          <a:p>
            <a:pPr marL="457200" indent="-457200" algn="l">
              <a:buFont typeface="Arial" panose="020B0604020202020204" pitchFamily="34" charset="0"/>
              <a:buChar char="•"/>
            </a:pPr>
            <a:r>
              <a:rPr lang="en-US" dirty="0" smtClean="0"/>
              <a:t>“It’s time for a fundamental new strategy.” “We must…</a:t>
            </a:r>
          </a:p>
          <a:p>
            <a:pPr lvl="1"/>
            <a:r>
              <a:rPr lang="en-US" sz="2400" dirty="0" smtClean="0">
                <a:solidFill>
                  <a:schemeClr val="tx1"/>
                </a:solidFill>
              </a:rPr>
              <a:t>Shift the focus from volume to </a:t>
            </a:r>
            <a:r>
              <a:rPr lang="en-US" sz="2400" i="1" u="sng" dirty="0" smtClean="0">
                <a:solidFill>
                  <a:schemeClr val="tx1"/>
                </a:solidFill>
              </a:rPr>
              <a:t>patient outcomes achieved</a:t>
            </a:r>
          </a:p>
          <a:p>
            <a:pPr lvl="1"/>
            <a:r>
              <a:rPr lang="en-US" sz="2400" dirty="0" smtClean="0">
                <a:solidFill>
                  <a:schemeClr val="tx1"/>
                </a:solidFill>
              </a:rPr>
              <a:t>Replace today’s fragmented system with a system in which services are concentrated in </a:t>
            </a:r>
            <a:r>
              <a:rPr lang="en-US" sz="2400" i="1" u="sng" dirty="0" smtClean="0">
                <a:solidFill>
                  <a:schemeClr val="tx1"/>
                </a:solidFill>
              </a:rPr>
              <a:t>health-delivery organizations”</a:t>
            </a:r>
          </a:p>
          <a:p>
            <a:endParaRPr lang="en-US"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8521" y="5763682"/>
            <a:ext cx="3402060" cy="622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299" y="1245198"/>
            <a:ext cx="1905000" cy="46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24" y="5404611"/>
            <a:ext cx="3524297" cy="718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58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CEOs Also Understand</a:t>
            </a:r>
            <a:endParaRPr lang="en-US" dirty="0"/>
          </a:p>
        </p:txBody>
      </p:sp>
      <p:sp>
        <p:nvSpPr>
          <p:cNvPr id="3" name="Content Placeholder 2"/>
          <p:cNvSpPr>
            <a:spLocks noGrp="1"/>
          </p:cNvSpPr>
          <p:nvPr>
            <p:ph idx="1"/>
          </p:nvPr>
        </p:nvSpPr>
        <p:spPr>
          <a:xfrm>
            <a:off x="457200" y="1600200"/>
            <a:ext cx="4038600" cy="4525963"/>
          </a:xfrm>
        </p:spPr>
        <p:txBody>
          <a:bodyPr>
            <a:normAutofit lnSpcReduction="10000"/>
          </a:bodyPr>
          <a:lstStyle/>
          <a:p>
            <a:r>
              <a:rPr lang="en-US" dirty="0" smtClean="0"/>
              <a:t>Behavioral Health screening, assessment, and treatment must become embedded in the day to day workflows of their operations</a:t>
            </a:r>
          </a:p>
          <a:p>
            <a:r>
              <a:rPr lang="en-US" dirty="0" smtClean="0"/>
              <a:t>The alternative…</a:t>
            </a:r>
            <a:endParaRPr lang="en-US" dirty="0"/>
          </a:p>
        </p:txBody>
      </p:sp>
      <p:sp>
        <p:nvSpPr>
          <p:cNvPr id="4" name="Slide Number Placeholder 3"/>
          <p:cNvSpPr>
            <a:spLocks noGrp="1"/>
          </p:cNvSpPr>
          <p:nvPr>
            <p:ph type="sldNum" sz="quarter" idx="12"/>
          </p:nvPr>
        </p:nvSpPr>
        <p:spPr/>
        <p:txBody>
          <a:bodyPr/>
          <a:lstStyle/>
          <a:p>
            <a:fld id="{90E53FC2-4B43-4E8D-B953-040648FCF2C5}" type="slidenum">
              <a:rPr lang="en-US" smtClean="0"/>
              <a:t>14</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355" y="1981200"/>
            <a:ext cx="4191690" cy="3339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335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Future Looks Quite Bright</a:t>
            </a:r>
            <a:endParaRPr lang="en-US" dirty="0"/>
          </a:p>
        </p:txBody>
      </p:sp>
      <p:sp>
        <p:nvSpPr>
          <p:cNvPr id="4" name="Content Placeholder 3"/>
          <p:cNvSpPr>
            <a:spLocks noGrp="1"/>
          </p:cNvSpPr>
          <p:nvPr>
            <p:ph sz="half" idx="2"/>
          </p:nvPr>
        </p:nvSpPr>
        <p:spPr>
          <a:xfrm>
            <a:off x="4343400" y="1295400"/>
            <a:ext cx="4343400" cy="5334000"/>
          </a:xfrm>
        </p:spPr>
        <p:txBody>
          <a:bodyPr>
            <a:normAutofit/>
          </a:bodyPr>
          <a:lstStyle/>
          <a:p>
            <a:r>
              <a:rPr lang="en-US" sz="2400" dirty="0" smtClean="0"/>
              <a:t>And if you work in Behavioral Health</a:t>
            </a:r>
          </a:p>
          <a:p>
            <a:r>
              <a:rPr lang="en-US" sz="2400" dirty="0" smtClean="0"/>
              <a:t>More money</a:t>
            </a:r>
          </a:p>
          <a:p>
            <a:r>
              <a:rPr lang="en-US" sz="2400" dirty="0" smtClean="0"/>
              <a:t>More collaboration</a:t>
            </a:r>
          </a:p>
          <a:p>
            <a:r>
              <a:rPr lang="en-US" sz="2400" dirty="0" smtClean="0"/>
              <a:t>More success</a:t>
            </a:r>
          </a:p>
          <a:p>
            <a:r>
              <a:rPr lang="en-US" sz="2400" dirty="0" smtClean="0"/>
              <a:t>More respect</a:t>
            </a:r>
          </a:p>
          <a:p>
            <a:r>
              <a:rPr lang="en-US" sz="3200" dirty="0" smtClean="0"/>
              <a:t>The Catch?</a:t>
            </a:r>
            <a:endParaRPr lang="en-US" sz="3200" dirty="0"/>
          </a:p>
          <a:p>
            <a:r>
              <a:rPr lang="en-US" sz="3200" dirty="0" smtClean="0"/>
              <a:t>You may not be working for the same organization in 3 to 5 years!</a:t>
            </a:r>
          </a:p>
        </p:txBody>
      </p:sp>
      <p:sp>
        <p:nvSpPr>
          <p:cNvPr id="5" name="Slide Number Placeholder 4"/>
          <p:cNvSpPr>
            <a:spLocks noGrp="1"/>
          </p:cNvSpPr>
          <p:nvPr>
            <p:ph type="sldNum" sz="quarter" idx="12"/>
          </p:nvPr>
        </p:nvSpPr>
        <p:spPr/>
        <p:txBody>
          <a:bodyPr/>
          <a:lstStyle/>
          <a:p>
            <a:fld id="{90E53FC2-4B43-4E8D-B953-040648FCF2C5}" type="slidenum">
              <a:rPr lang="en-US" smtClean="0"/>
              <a:t>15</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3507475" cy="445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511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80352" cy="944562"/>
          </a:xfrm>
        </p:spPr>
        <p:txBody>
          <a:bodyPr>
            <a:normAutofit/>
          </a:bodyPr>
          <a:lstStyle/>
          <a:p>
            <a:r>
              <a:rPr lang="en-US" dirty="0" smtClean="0"/>
              <a:t>Skating to Where the Puck is Going</a:t>
            </a:r>
            <a:endParaRPr lang="en-US" dirty="0"/>
          </a:p>
        </p:txBody>
      </p:sp>
      <p:sp>
        <p:nvSpPr>
          <p:cNvPr id="3" name="Content Placeholder 2"/>
          <p:cNvSpPr>
            <a:spLocks noGrp="1"/>
          </p:cNvSpPr>
          <p:nvPr>
            <p:ph idx="1"/>
          </p:nvPr>
        </p:nvSpPr>
        <p:spPr>
          <a:xfrm>
            <a:off x="262765" y="1096962"/>
            <a:ext cx="8229600" cy="5486400"/>
          </a:xfrm>
        </p:spPr>
        <p:txBody>
          <a:bodyPr>
            <a:normAutofit/>
          </a:bodyPr>
          <a:lstStyle/>
          <a:p>
            <a:r>
              <a:rPr lang="en-US" dirty="0" smtClean="0"/>
              <a:t>Four key strategy questions*:</a:t>
            </a:r>
          </a:p>
          <a:p>
            <a:pPr marL="971550" lvl="1" indent="-514350">
              <a:buFont typeface="+mj-lt"/>
              <a:buAutoNum type="arabicPeriod"/>
            </a:pPr>
            <a:r>
              <a:rPr lang="en-US" sz="3000" dirty="0" smtClean="0"/>
              <a:t>What vision do we </a:t>
            </a:r>
            <a:br>
              <a:rPr lang="en-US" sz="3000" dirty="0" smtClean="0"/>
            </a:br>
            <a:r>
              <a:rPr lang="en-US" sz="3000" dirty="0" smtClean="0"/>
              <a:t>want to pursue?</a:t>
            </a:r>
          </a:p>
          <a:p>
            <a:pPr marL="971550" lvl="1" indent="-514350">
              <a:buFont typeface="+mj-lt"/>
              <a:buAutoNum type="arabicPeriod"/>
            </a:pPr>
            <a:r>
              <a:rPr lang="en-US" sz="3000" dirty="0" smtClean="0"/>
              <a:t>How will we make a </a:t>
            </a:r>
            <a:br>
              <a:rPr lang="en-US" sz="3000" dirty="0" smtClean="0"/>
            </a:br>
            <a:r>
              <a:rPr lang="en-US" sz="3000" dirty="0" smtClean="0"/>
              <a:t>difference?</a:t>
            </a:r>
          </a:p>
          <a:p>
            <a:pPr marL="971550" lvl="1" indent="-514350">
              <a:buFont typeface="+mj-lt"/>
              <a:buAutoNum type="arabicPeriod"/>
            </a:pPr>
            <a:r>
              <a:rPr lang="en-US" sz="3000" dirty="0" smtClean="0"/>
              <a:t>How will we succeed?</a:t>
            </a:r>
          </a:p>
          <a:p>
            <a:pPr marL="971550" lvl="1" indent="-514350">
              <a:buFont typeface="+mj-lt"/>
              <a:buAutoNum type="arabicPeriod"/>
            </a:pPr>
            <a:r>
              <a:rPr lang="en-US" sz="3000" dirty="0" smtClean="0"/>
              <a:t>What capabilities will </a:t>
            </a:r>
            <a:br>
              <a:rPr lang="en-US" sz="3000" dirty="0" smtClean="0"/>
            </a:br>
            <a:r>
              <a:rPr lang="en-US" sz="3000" dirty="0" smtClean="0"/>
              <a:t>it take to get there?</a:t>
            </a:r>
          </a:p>
          <a:p>
            <a:pPr marL="457200" lvl="1" indent="0">
              <a:buNone/>
            </a:pPr>
            <a:r>
              <a:rPr lang="en-US" sz="2000" dirty="0" smtClean="0"/>
              <a:t>(* </a:t>
            </a:r>
            <a:r>
              <a:rPr lang="en-US" sz="2000" i="1" dirty="0" smtClean="0"/>
              <a:t>The Strategic Plan is Dead. Long Live Strategy.</a:t>
            </a:r>
            <a:r>
              <a:rPr lang="en-US" sz="2000" dirty="0" smtClean="0"/>
              <a:t> Dana O’Donovan &amp; </a:t>
            </a:r>
            <a:br>
              <a:rPr lang="en-US" sz="2000" dirty="0" smtClean="0"/>
            </a:br>
            <a:r>
              <a:rPr lang="en-US" sz="2000" dirty="0" smtClean="0"/>
              <a:t>Noah </a:t>
            </a:r>
            <a:r>
              <a:rPr lang="en-US" sz="2000" dirty="0" err="1" smtClean="0"/>
              <a:t>Rimland</a:t>
            </a:r>
            <a:r>
              <a:rPr lang="en-US" sz="2000" dirty="0" smtClean="0"/>
              <a:t> Flower. Stanford Social Innovation Review. January 2013.)</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779" y="2133600"/>
            <a:ext cx="3817514" cy="1833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
          <p:cNvSpPr>
            <a:spLocks noGrp="1"/>
          </p:cNvSpPr>
          <p:nvPr>
            <p:ph type="sldNum" sz="quarter" idx="10"/>
          </p:nvPr>
        </p:nvSpPr>
        <p:spPr bwMode="auto">
          <a:xfrm>
            <a:off x="8470900" y="6281738"/>
            <a:ext cx="558800" cy="474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B14ADB51-94F6-4C8E-9498-DF25EFF29EFC}" type="slidenum">
              <a:rPr lang="en-US" altLang="en-US" sz="1800">
                <a:latin typeface="Arial" pitchFamily="34" charset="0"/>
              </a:rPr>
              <a:pPr algn="r" eaLnBrk="1" hangingPunct="1"/>
              <a:t>16</a:t>
            </a:fld>
            <a:endParaRPr lang="en-US" altLang="en-US" sz="1800" dirty="0">
              <a:latin typeface="Arial" pitchFamily="34" charset="0"/>
            </a:endParaRPr>
          </a:p>
        </p:txBody>
      </p:sp>
    </p:spTree>
    <p:extLst>
      <p:ext uri="{BB962C8B-B14F-4D97-AF65-F5344CB8AC3E}">
        <p14:creationId xmlns:p14="http://schemas.microsoft.com/office/powerpoint/2010/main" val="154629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43498"/>
            <a:ext cx="8762999" cy="1143000"/>
          </a:xfrm>
        </p:spPr>
        <p:txBody>
          <a:bodyPr/>
          <a:lstStyle/>
          <a:p>
            <a:r>
              <a:rPr lang="en-US" dirty="0" smtClean="0"/>
              <a:t>The Vision: Health Neighborhood</a:t>
            </a:r>
            <a:endParaRPr lang="en-US" dirty="0"/>
          </a:p>
        </p:txBody>
      </p:sp>
      <p:sp>
        <p:nvSpPr>
          <p:cNvPr id="4" name="Content Placeholder 12"/>
          <p:cNvSpPr txBox="1">
            <a:spLocks/>
          </p:cNvSpPr>
          <p:nvPr/>
        </p:nvSpPr>
        <p:spPr>
          <a:xfrm>
            <a:off x="152401" y="1171575"/>
            <a:ext cx="4191000" cy="5543549"/>
          </a:xfrm>
          <a:prstGeom prst="rect">
            <a:avLst/>
          </a:prstGeom>
        </p:spPr>
        <p:txBody>
          <a:bodyPr>
            <a:noAutofit/>
          </a:bodyPr>
          <a:lstStyle>
            <a:lvl1pPr marL="0" indent="0" algn="ctr" defTabSz="457200" rtl="0" eaLnBrk="0" fontAlgn="base" hangingPunct="0">
              <a:spcBef>
                <a:spcPct val="20000"/>
              </a:spcBef>
              <a:spcAft>
                <a:spcPct val="0"/>
              </a:spcAft>
              <a:buClr>
                <a:srgbClr val="609BCD"/>
              </a:buClr>
              <a:buSzPct val="110000"/>
              <a:buFont typeface="Arial" pitchFamily="34" charset="0"/>
              <a:buNone/>
              <a:defRPr sz="2800" b="0" kern="1200">
                <a:solidFill>
                  <a:srgbClr val="000000"/>
                </a:solidFill>
                <a:latin typeface="Arial"/>
                <a:ea typeface="MS PGothic" pitchFamily="34" charset="-128"/>
                <a:cs typeface="Arial"/>
              </a:defRPr>
            </a:lvl1pPr>
            <a:lvl2pPr marL="742950" indent="-285750" algn="l" defTabSz="457200" rtl="0" eaLnBrk="0" fontAlgn="base" hangingPunct="0">
              <a:spcBef>
                <a:spcPct val="20000"/>
              </a:spcBef>
              <a:spcAft>
                <a:spcPct val="0"/>
              </a:spcAft>
              <a:buClr>
                <a:srgbClr val="609BCD"/>
              </a:buClr>
              <a:buSzPct val="125000"/>
              <a:buFont typeface="Wingdings" pitchFamily="2" charset="2"/>
              <a:buChar char="ü"/>
              <a:defRPr kern="1200">
                <a:solidFill>
                  <a:srgbClr val="06299C"/>
                </a:solidFill>
                <a:latin typeface="Arial"/>
                <a:ea typeface="MS PGothic" pitchFamily="34" charset="-128"/>
                <a:cs typeface="Arial"/>
              </a:defRPr>
            </a:lvl2pPr>
            <a:lvl3pPr marL="1143000" indent="-228600" algn="l" defTabSz="457200" rtl="0" eaLnBrk="0" fontAlgn="base" hangingPunct="0">
              <a:spcBef>
                <a:spcPct val="20000"/>
              </a:spcBef>
              <a:spcAft>
                <a:spcPct val="0"/>
              </a:spcAft>
              <a:buClr>
                <a:srgbClr val="609BCD"/>
              </a:buClr>
              <a:buFont typeface="Lucida Grande" charset="0"/>
              <a:buChar char="●"/>
              <a:defRPr sz="1600" kern="1200">
                <a:solidFill>
                  <a:srgbClr val="000000"/>
                </a:solidFill>
                <a:latin typeface="Arial"/>
                <a:ea typeface="MS PGothic" pitchFamily="34" charset="-128"/>
                <a:cs typeface="Arial"/>
              </a:defRPr>
            </a:lvl3pPr>
            <a:lvl4pPr marL="1600200" indent="-228600" algn="l" defTabSz="457200" rtl="0" eaLnBrk="0" fontAlgn="base" hangingPunct="0">
              <a:spcBef>
                <a:spcPct val="20000"/>
              </a:spcBef>
              <a:spcAft>
                <a:spcPct val="0"/>
              </a:spcAft>
              <a:buClr>
                <a:srgbClr val="609BCD"/>
              </a:buClr>
              <a:buFont typeface="Courier New" pitchFamily="49" charset="0"/>
              <a:buChar char="o"/>
              <a:defRPr sz="1400" kern="1200">
                <a:solidFill>
                  <a:srgbClr val="204E9C"/>
                </a:solidFill>
                <a:latin typeface="Arial"/>
                <a:ea typeface="MS PGothic" pitchFamily="34" charset="-128"/>
                <a:cs typeface="Arial"/>
              </a:defRPr>
            </a:lvl4pPr>
            <a:lvl5pPr marL="2057400" indent="-228600" algn="l" defTabSz="457200" rtl="0" eaLnBrk="0" fontAlgn="base" hangingPunct="0">
              <a:spcBef>
                <a:spcPct val="20000"/>
              </a:spcBef>
              <a:spcAft>
                <a:spcPct val="0"/>
              </a:spcAft>
              <a:buClr>
                <a:srgbClr val="609BCD"/>
              </a:buClr>
              <a:buFont typeface="Arial" pitchFamily="34" charset="0"/>
              <a:buChar char="•"/>
              <a:defRPr sz="1400" kern="1200">
                <a:solidFill>
                  <a:srgbClr val="000000"/>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500" dirty="0" smtClean="0"/>
              <a:t>The future is in </a:t>
            </a:r>
            <a:r>
              <a:rPr lang="en-US" sz="2500" dirty="0" smtClean="0">
                <a:solidFill>
                  <a:srgbClr val="FF0000"/>
                </a:solidFill>
              </a:rPr>
              <a:t>One-Stop Health and Wellness Centers </a:t>
            </a:r>
            <a:r>
              <a:rPr lang="en-US" sz="2500" dirty="0" smtClean="0"/>
              <a:t>providing Integrated Whole-Health Care (physical and virtual).</a:t>
            </a:r>
          </a:p>
          <a:p>
            <a:pPr marL="342900" indent="-342900" algn="l">
              <a:buFont typeface="Arial" panose="020B0604020202020204" pitchFamily="34" charset="0"/>
              <a:buChar char="•"/>
            </a:pPr>
            <a:r>
              <a:rPr lang="en-US" sz="2500" dirty="0" smtClean="0"/>
              <a:t>Combined with specialty care (medical and behavioral health; inpatient and ambulatory) provided at </a:t>
            </a:r>
            <a:r>
              <a:rPr lang="en-US" sz="2500" dirty="0" smtClean="0">
                <a:solidFill>
                  <a:srgbClr val="FF0000"/>
                </a:solidFill>
              </a:rPr>
              <a:t>Centers of Excellence</a:t>
            </a:r>
            <a:r>
              <a:rPr lang="en-US" sz="2500" dirty="0" smtClean="0"/>
              <a:t>.</a:t>
            </a:r>
          </a:p>
        </p:txBody>
      </p:sp>
      <p:sp>
        <p:nvSpPr>
          <p:cNvPr id="5" name="Content Placeholder 13"/>
          <p:cNvSpPr txBox="1">
            <a:spLocks/>
          </p:cNvSpPr>
          <p:nvPr/>
        </p:nvSpPr>
        <p:spPr>
          <a:xfrm>
            <a:off x="4419600" y="1171575"/>
            <a:ext cx="4495800" cy="5372100"/>
          </a:xfrm>
          <a:prstGeom prst="rect">
            <a:avLst/>
          </a:prstGeom>
        </p:spPr>
        <p:txBody>
          <a:bodyPr>
            <a:noAutofit/>
          </a:bodyPr>
          <a:lstStyle>
            <a:lvl1pPr marL="342900" indent="-342900" algn="l" defTabSz="457200" rtl="0" eaLnBrk="0" fontAlgn="base" hangingPunct="0">
              <a:spcBef>
                <a:spcPct val="20000"/>
              </a:spcBef>
              <a:spcAft>
                <a:spcPct val="0"/>
              </a:spcAft>
              <a:buClr>
                <a:srgbClr val="609BCD"/>
              </a:buClr>
              <a:buSzPct val="110000"/>
              <a:buFont typeface="Arial" pitchFamily="34" charset="0"/>
              <a:buChar char="•"/>
              <a:defRPr sz="2800" b="1" kern="1200">
                <a:solidFill>
                  <a:srgbClr val="000000"/>
                </a:solidFill>
                <a:latin typeface="Arial"/>
                <a:ea typeface="MS PGothic" pitchFamily="34" charset="-128"/>
                <a:cs typeface="Arial"/>
              </a:defRPr>
            </a:lvl1pPr>
            <a:lvl2pPr marL="742950" indent="-285750" algn="l" defTabSz="457200" rtl="0" eaLnBrk="0" fontAlgn="base" hangingPunct="0">
              <a:spcBef>
                <a:spcPct val="20000"/>
              </a:spcBef>
              <a:spcAft>
                <a:spcPct val="0"/>
              </a:spcAft>
              <a:buClr>
                <a:srgbClr val="609BCD"/>
              </a:buClr>
              <a:buSzPct val="125000"/>
              <a:buFont typeface="Wingdings" pitchFamily="2" charset="2"/>
              <a:buChar char="ü"/>
              <a:defRPr kern="1200">
                <a:solidFill>
                  <a:srgbClr val="06299C"/>
                </a:solidFill>
                <a:latin typeface="Arial"/>
                <a:ea typeface="MS PGothic" pitchFamily="34" charset="-128"/>
                <a:cs typeface="Arial"/>
              </a:defRPr>
            </a:lvl2pPr>
            <a:lvl3pPr marL="1143000" indent="-228600" algn="l" defTabSz="457200" rtl="0" eaLnBrk="0" fontAlgn="base" hangingPunct="0">
              <a:spcBef>
                <a:spcPct val="20000"/>
              </a:spcBef>
              <a:spcAft>
                <a:spcPct val="0"/>
              </a:spcAft>
              <a:buClr>
                <a:srgbClr val="609BCD"/>
              </a:buClr>
              <a:buFont typeface="Lucida Grande" charset="0"/>
              <a:buChar char="●"/>
              <a:defRPr sz="1600" kern="1200">
                <a:solidFill>
                  <a:srgbClr val="000000"/>
                </a:solidFill>
                <a:latin typeface="Arial"/>
                <a:ea typeface="MS PGothic" pitchFamily="34" charset="-128"/>
                <a:cs typeface="Arial"/>
              </a:defRPr>
            </a:lvl3pPr>
            <a:lvl4pPr marL="1600200" indent="-228600" algn="l" defTabSz="457200" rtl="0" eaLnBrk="0" fontAlgn="base" hangingPunct="0">
              <a:spcBef>
                <a:spcPct val="20000"/>
              </a:spcBef>
              <a:spcAft>
                <a:spcPct val="0"/>
              </a:spcAft>
              <a:buClr>
                <a:srgbClr val="609BCD"/>
              </a:buClr>
              <a:buFont typeface="Courier New" pitchFamily="49" charset="0"/>
              <a:buChar char="o"/>
              <a:defRPr sz="1400" kern="1200">
                <a:solidFill>
                  <a:srgbClr val="204E9C"/>
                </a:solidFill>
                <a:latin typeface="Arial"/>
                <a:ea typeface="MS PGothic" pitchFamily="34" charset="-128"/>
                <a:cs typeface="Arial"/>
              </a:defRPr>
            </a:lvl4pPr>
            <a:lvl5pPr marL="2057400" indent="-228600" algn="l" defTabSz="457200" rtl="0" eaLnBrk="0" fontAlgn="base" hangingPunct="0">
              <a:spcBef>
                <a:spcPct val="20000"/>
              </a:spcBef>
              <a:spcAft>
                <a:spcPct val="0"/>
              </a:spcAft>
              <a:buClr>
                <a:srgbClr val="609BCD"/>
              </a:buClr>
              <a:buFont typeface="Arial" pitchFamily="34" charset="0"/>
              <a:buChar char="•"/>
              <a:defRPr sz="1400" kern="1200">
                <a:solidFill>
                  <a:srgbClr val="000000"/>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500" b="0" dirty="0" smtClean="0"/>
              <a:t>Plus </a:t>
            </a:r>
            <a:r>
              <a:rPr lang="en-US" sz="2500" b="0" dirty="0" smtClean="0">
                <a:solidFill>
                  <a:srgbClr val="FF0000"/>
                </a:solidFill>
              </a:rPr>
              <a:t>Community Services &amp; Supports</a:t>
            </a:r>
            <a:r>
              <a:rPr lang="en-US" sz="2500" b="0" dirty="0" smtClean="0"/>
              <a:t> that address the social determinants of health.</a:t>
            </a:r>
          </a:p>
          <a:p>
            <a:r>
              <a:rPr lang="en-US" sz="2500" b="0" dirty="0" smtClean="0"/>
              <a:t>All customized to meet the needs of a given </a:t>
            </a:r>
            <a:r>
              <a:rPr lang="en-US" sz="2500" b="0" dirty="0" smtClean="0">
                <a:solidFill>
                  <a:srgbClr val="FF0000"/>
                </a:solidFill>
              </a:rPr>
              <a:t>Health Neighborhood</a:t>
            </a:r>
            <a:r>
              <a:rPr lang="en-US" sz="2500" b="0" dirty="0" smtClean="0">
                <a:solidFill>
                  <a:schemeClr val="tx1"/>
                </a:solidFill>
              </a:rPr>
              <a:t>.</a:t>
            </a:r>
            <a:r>
              <a:rPr lang="en-US" sz="2500" b="0" dirty="0" smtClean="0">
                <a:solidFill>
                  <a:srgbClr val="FF0000"/>
                </a:solidFill>
              </a:rPr>
              <a:t> </a:t>
            </a:r>
            <a:br>
              <a:rPr lang="en-US" sz="2500" b="0" dirty="0" smtClean="0">
                <a:solidFill>
                  <a:srgbClr val="FF0000"/>
                </a:solidFill>
              </a:rPr>
            </a:br>
            <a:r>
              <a:rPr lang="en-US" sz="2400" b="0" dirty="0" smtClean="0">
                <a:solidFill>
                  <a:srgbClr val="FF0000"/>
                </a:solidFill>
              </a:rPr>
              <a:t> </a:t>
            </a:r>
            <a:endParaRPr lang="en-US" sz="2400" b="0" dirty="0">
              <a:solidFill>
                <a:srgbClr val="FF0000"/>
              </a:solidFill>
            </a:endParaRPr>
          </a:p>
        </p:txBody>
      </p:sp>
      <p:pic>
        <p:nvPicPr>
          <p:cNvPr id="3" name="Picture 2"/>
          <p:cNvPicPr>
            <a:picLocks noChangeAspect="1"/>
          </p:cNvPicPr>
          <p:nvPr/>
        </p:nvPicPr>
        <p:blipFill>
          <a:blip r:embed="rId3"/>
          <a:stretch>
            <a:fillRect/>
          </a:stretch>
        </p:blipFill>
        <p:spPr>
          <a:xfrm>
            <a:off x="4343401" y="4025899"/>
            <a:ext cx="4504719" cy="2429753"/>
          </a:xfrm>
          <a:prstGeom prst="rect">
            <a:avLst/>
          </a:prstGeom>
        </p:spPr>
      </p:pic>
      <p:sp>
        <p:nvSpPr>
          <p:cNvPr id="8" name="Slide Number Placeholder 3"/>
          <p:cNvSpPr>
            <a:spLocks noGrp="1"/>
          </p:cNvSpPr>
          <p:nvPr>
            <p:ph type="sldNum" sz="quarter" idx="12"/>
          </p:nvPr>
        </p:nvSpPr>
        <p:spPr>
          <a:xfrm>
            <a:off x="6896970" y="6473762"/>
            <a:ext cx="2133600" cy="365125"/>
          </a:xfrm>
        </p:spPr>
        <p:txBody>
          <a:bodyPr/>
          <a:lstStyle/>
          <a:p>
            <a:fld id="{90E53FC2-4B43-4E8D-B953-040648FCF2C5}" type="slidenum">
              <a:rPr lang="en-US" smtClean="0"/>
              <a:t>17</a:t>
            </a:fld>
            <a:endParaRPr lang="en-US"/>
          </a:p>
        </p:txBody>
      </p:sp>
    </p:spTree>
    <p:extLst>
      <p:ext uri="{BB962C8B-B14F-4D97-AF65-F5344CB8AC3E}">
        <p14:creationId xmlns:p14="http://schemas.microsoft.com/office/powerpoint/2010/main" val="223091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851"/>
            <a:ext cx="8229600" cy="868362"/>
          </a:xfrm>
        </p:spPr>
        <p:txBody>
          <a:bodyPr/>
          <a:lstStyle/>
          <a:p>
            <a:r>
              <a:rPr lang="en-US" dirty="0" smtClean="0"/>
              <a:t>How Will We Make a Difference?</a:t>
            </a:r>
            <a:endParaRPr lang="en-US" dirty="0"/>
          </a:p>
        </p:txBody>
      </p:sp>
      <p:sp>
        <p:nvSpPr>
          <p:cNvPr id="3" name="Content Placeholder 2"/>
          <p:cNvSpPr>
            <a:spLocks noGrp="1"/>
          </p:cNvSpPr>
          <p:nvPr>
            <p:ph idx="1"/>
          </p:nvPr>
        </p:nvSpPr>
        <p:spPr>
          <a:xfrm>
            <a:off x="228600" y="1065212"/>
            <a:ext cx="8305800" cy="5291137"/>
          </a:xfrm>
        </p:spPr>
        <p:txBody>
          <a:bodyPr>
            <a:normAutofit fontScale="92500" lnSpcReduction="10000"/>
          </a:bodyPr>
          <a:lstStyle/>
          <a:p>
            <a:pPr marL="514350" indent="-514350">
              <a:buFont typeface="+mj-lt"/>
              <a:buAutoNum type="arabicPeriod"/>
            </a:pPr>
            <a:r>
              <a:rPr lang="en-US" sz="3000" dirty="0" smtClean="0"/>
              <a:t>Help your Clients Achieve their </a:t>
            </a:r>
            <a:r>
              <a:rPr lang="en-US" sz="3000" u="sng" dirty="0" smtClean="0"/>
              <a:t>Behavioral Health</a:t>
            </a:r>
            <a:r>
              <a:rPr lang="en-US" sz="3000" dirty="0" smtClean="0"/>
              <a:t> Treatment Goals.</a:t>
            </a:r>
          </a:p>
          <a:p>
            <a:pPr marL="514350" indent="-514350">
              <a:buFont typeface="+mj-lt"/>
              <a:buAutoNum type="arabicPeriod"/>
            </a:pPr>
            <a:r>
              <a:rPr lang="en-US" sz="3000" dirty="0"/>
              <a:t>Help your Clients Achieve </a:t>
            </a:r>
            <a:r>
              <a:rPr lang="en-US" sz="3000" dirty="0" smtClean="0"/>
              <a:t/>
            </a:r>
            <a:br>
              <a:rPr lang="en-US" sz="3000" dirty="0" smtClean="0"/>
            </a:br>
            <a:r>
              <a:rPr lang="en-US" sz="3000" dirty="0" smtClean="0"/>
              <a:t>their </a:t>
            </a:r>
            <a:r>
              <a:rPr lang="en-US" sz="3000" u="sng" dirty="0" smtClean="0"/>
              <a:t>Whole Health</a:t>
            </a:r>
            <a:r>
              <a:rPr lang="en-US" sz="3000" dirty="0" smtClean="0"/>
              <a:t> Needs.</a:t>
            </a:r>
          </a:p>
          <a:p>
            <a:pPr marL="514350" indent="-514350">
              <a:buFont typeface="+mj-lt"/>
              <a:buAutoNum type="arabicPeriod"/>
            </a:pPr>
            <a:r>
              <a:rPr lang="en-US" sz="3000" dirty="0" smtClean="0"/>
              <a:t>Pursue </a:t>
            </a:r>
            <a:r>
              <a:rPr lang="en-US" sz="3000" u="sng" dirty="0" smtClean="0"/>
              <a:t>Population-Based</a:t>
            </a:r>
            <a:r>
              <a:rPr lang="en-US" sz="3000" dirty="0" smtClean="0"/>
              <a:t> </a:t>
            </a:r>
            <a:br>
              <a:rPr lang="en-US" sz="3000" dirty="0" smtClean="0"/>
            </a:br>
            <a:r>
              <a:rPr lang="en-US" sz="3000" dirty="0" smtClean="0"/>
              <a:t>Health Strategies:</a:t>
            </a:r>
          </a:p>
          <a:p>
            <a:pPr marL="914400" lvl="1" indent="-514350"/>
            <a:r>
              <a:rPr lang="en-US" dirty="0" smtClean="0"/>
              <a:t>Identify and Engage those </a:t>
            </a:r>
            <a:br>
              <a:rPr lang="en-US" dirty="0" smtClean="0"/>
            </a:br>
            <a:r>
              <a:rPr lang="en-US" dirty="0" smtClean="0"/>
              <a:t>with BH Needs who are </a:t>
            </a:r>
            <a:br>
              <a:rPr lang="en-US" dirty="0" smtClean="0"/>
            </a:br>
            <a:r>
              <a:rPr lang="en-US" dirty="0" smtClean="0"/>
              <a:t>NOT in Treatment.</a:t>
            </a:r>
          </a:p>
          <a:p>
            <a:pPr marL="514350" indent="-514350">
              <a:buFont typeface="+mj-lt"/>
              <a:buAutoNum type="arabicPeriod"/>
            </a:pPr>
            <a:r>
              <a:rPr lang="en-US" sz="3000" dirty="0" smtClean="0"/>
              <a:t>Help Address </a:t>
            </a:r>
            <a:r>
              <a:rPr lang="en-US" sz="3000" u="sng" dirty="0" smtClean="0"/>
              <a:t>Health Behaviors</a:t>
            </a:r>
            <a:r>
              <a:rPr lang="en-US" sz="3000" dirty="0" smtClean="0"/>
              <a:t> of those with Chronic Medical Conditions, with an Emphasis on those in the 5/50 Population.</a:t>
            </a:r>
            <a:endParaRPr lang="en-US" sz="3000" dirty="0"/>
          </a:p>
        </p:txBody>
      </p:sp>
      <p:sp>
        <p:nvSpPr>
          <p:cNvPr id="4" name="Slide Number Placeholder 3"/>
          <p:cNvSpPr>
            <a:spLocks noGrp="1"/>
          </p:cNvSpPr>
          <p:nvPr>
            <p:ph type="sldNum" sz="quarter" idx="12"/>
          </p:nvPr>
        </p:nvSpPr>
        <p:spPr/>
        <p:txBody>
          <a:bodyPr/>
          <a:lstStyle/>
          <a:p>
            <a:fld id="{90E53FC2-4B43-4E8D-B953-040648FCF2C5}" type="slidenum">
              <a:rPr lang="en-US" smtClean="0"/>
              <a:t>18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00200"/>
            <a:ext cx="3829087" cy="307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09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We Succeed?</a:t>
            </a:r>
            <a:endParaRPr lang="en-US" dirty="0"/>
          </a:p>
        </p:txBody>
      </p:sp>
      <p:sp>
        <p:nvSpPr>
          <p:cNvPr id="3" name="Content Placeholder 2"/>
          <p:cNvSpPr>
            <a:spLocks noGrp="1"/>
          </p:cNvSpPr>
          <p:nvPr>
            <p:ph idx="1"/>
          </p:nvPr>
        </p:nvSpPr>
        <p:spPr>
          <a:xfrm>
            <a:off x="457200" y="1219200"/>
            <a:ext cx="8229600" cy="2395945"/>
          </a:xfrm>
        </p:spPr>
        <p:txBody>
          <a:bodyPr>
            <a:normAutofit/>
          </a:bodyPr>
          <a:lstStyle/>
          <a:p>
            <a:r>
              <a:rPr lang="en-US" dirty="0" smtClean="0"/>
              <a:t>You need to navigate to a place where your organization is seen by your community a </a:t>
            </a:r>
            <a:r>
              <a:rPr lang="en-US" b="1" dirty="0" smtClean="0"/>
              <a:t>Behavioral Health Center of Excellence</a:t>
            </a:r>
            <a:r>
              <a:rPr lang="en-US" dirty="0" smtClean="0"/>
              <a:t>.</a:t>
            </a:r>
          </a:p>
          <a:p>
            <a:pPr marL="400050" lvl="1" indent="0">
              <a:buNone/>
            </a:pPr>
            <a:r>
              <a:rPr lang="en-US" sz="3200" dirty="0" smtClean="0"/>
              <a:t>(i.e. the Mayo Clinic of Behavioral Health)</a:t>
            </a:r>
            <a:endParaRPr lang="en-US" sz="3200" dirty="0"/>
          </a:p>
        </p:txBody>
      </p:sp>
      <p:sp>
        <p:nvSpPr>
          <p:cNvPr id="4" name="Slide Number Placeholder 3"/>
          <p:cNvSpPr>
            <a:spLocks noGrp="1"/>
          </p:cNvSpPr>
          <p:nvPr>
            <p:ph type="sldNum" sz="quarter" idx="12"/>
          </p:nvPr>
        </p:nvSpPr>
        <p:spPr/>
        <p:txBody>
          <a:bodyPr/>
          <a:lstStyle/>
          <a:p>
            <a:fld id="{90E53FC2-4B43-4E8D-B953-040648FCF2C5}" type="slidenum">
              <a:rPr lang="en-US" smtClean="0"/>
              <a:t>19</a:t>
            </a:fld>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076" y="3615145"/>
            <a:ext cx="5887800" cy="2778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02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We Going to Get Paid Tomorrow: Short Answer</a:t>
            </a:r>
            <a:endParaRPr lang="en-US" dirty="0"/>
          </a:p>
        </p:txBody>
      </p:sp>
      <p:sp>
        <p:nvSpPr>
          <p:cNvPr id="3" name="Content Placeholder 2"/>
          <p:cNvSpPr>
            <a:spLocks noGrp="1"/>
          </p:cNvSpPr>
          <p:nvPr>
            <p:ph idx="1"/>
          </p:nvPr>
        </p:nvSpPr>
        <p:spPr>
          <a:xfrm>
            <a:off x="457200" y="1478343"/>
            <a:ext cx="8229600" cy="4525963"/>
          </a:xfrm>
        </p:spPr>
        <p:txBody>
          <a:bodyPr>
            <a:noAutofit/>
          </a:bodyPr>
          <a:lstStyle/>
          <a:p>
            <a:r>
              <a:rPr lang="en-US" dirty="0" smtClean="0"/>
              <a:t>Through one of Four Payment Models</a:t>
            </a:r>
          </a:p>
          <a:p>
            <a:r>
              <a:rPr lang="en-US" dirty="0" smtClean="0"/>
              <a:t>Each with a Pay for Performance Layer</a:t>
            </a:r>
            <a:endParaRPr lang="en-US" dirty="0"/>
          </a:p>
        </p:txBody>
      </p:sp>
      <p:sp>
        <p:nvSpPr>
          <p:cNvPr id="4" name="Slide Number Placeholder 3"/>
          <p:cNvSpPr>
            <a:spLocks noGrp="1"/>
          </p:cNvSpPr>
          <p:nvPr>
            <p:ph type="sldNum" sz="quarter" idx="12"/>
          </p:nvPr>
        </p:nvSpPr>
        <p:spPr/>
        <p:txBody>
          <a:bodyPr/>
          <a:lstStyle/>
          <a:p>
            <a:fld id="{90E53FC2-4B43-4E8D-B953-040648FCF2C5}" type="slidenum">
              <a:rPr lang="en-US" smtClean="0"/>
              <a:t>2</a:t>
            </a:fld>
            <a:endParaRPr lang="en-US"/>
          </a:p>
        </p:txBody>
      </p:sp>
      <p:pic>
        <p:nvPicPr>
          <p:cNvPr id="5" name="Picture 4"/>
          <p:cNvPicPr>
            <a:picLocks noChangeAspect="1"/>
          </p:cNvPicPr>
          <p:nvPr/>
        </p:nvPicPr>
        <p:blipFill>
          <a:blip r:embed="rId2"/>
          <a:stretch>
            <a:fillRect/>
          </a:stretch>
        </p:blipFill>
        <p:spPr>
          <a:xfrm>
            <a:off x="1288616" y="2832259"/>
            <a:ext cx="6629750" cy="3720941"/>
          </a:xfrm>
          <a:prstGeom prst="rect">
            <a:avLst/>
          </a:prstGeom>
        </p:spPr>
      </p:pic>
    </p:spTree>
    <p:extLst>
      <p:ext uri="{BB962C8B-B14F-4D97-AF65-F5344CB8AC3E}">
        <p14:creationId xmlns:p14="http://schemas.microsoft.com/office/powerpoint/2010/main" val="181376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BHCOE Defined</a:t>
            </a:r>
            <a:endParaRPr lang="en-US" dirty="0"/>
          </a:p>
        </p:txBody>
      </p:sp>
      <p:sp>
        <p:nvSpPr>
          <p:cNvPr id="3" name="Content Placeholder 2"/>
          <p:cNvSpPr>
            <a:spLocks noGrp="1"/>
          </p:cNvSpPr>
          <p:nvPr>
            <p:ph idx="1"/>
          </p:nvPr>
        </p:nvSpPr>
        <p:spPr>
          <a:xfrm>
            <a:off x="457200" y="1417638"/>
            <a:ext cx="8229600" cy="5211762"/>
          </a:xfrm>
        </p:spPr>
        <p:txBody>
          <a:bodyPr/>
          <a:lstStyle/>
          <a:p>
            <a:r>
              <a:rPr lang="en-US" i="1" dirty="0"/>
              <a:t>Our organization is known by </a:t>
            </a:r>
            <a:r>
              <a:rPr lang="en-US" i="1" dirty="0" smtClean="0"/>
              <a:t/>
            </a:r>
            <a:br>
              <a:rPr lang="en-US" i="1" dirty="0" smtClean="0"/>
            </a:br>
            <a:r>
              <a:rPr lang="en-US" i="1" dirty="0" smtClean="0"/>
              <a:t>the entire </a:t>
            </a:r>
            <a:r>
              <a:rPr lang="en-US" i="1" dirty="0"/>
              <a:t>community as a </a:t>
            </a:r>
            <a:r>
              <a:rPr lang="en-US" i="1" dirty="0" smtClean="0"/>
              <a:t/>
            </a:r>
            <a:br>
              <a:rPr lang="en-US" i="1" dirty="0" smtClean="0"/>
            </a:br>
            <a:r>
              <a:rPr lang="en-US" i="1" dirty="0" smtClean="0"/>
              <a:t>great place </a:t>
            </a:r>
            <a:r>
              <a:rPr lang="en-US" i="1" dirty="0"/>
              <a:t>to get care and a </a:t>
            </a:r>
            <a:r>
              <a:rPr lang="en-US" i="1" dirty="0" smtClean="0"/>
              <a:t/>
            </a:r>
            <a:br>
              <a:rPr lang="en-US" i="1" dirty="0" smtClean="0"/>
            </a:br>
            <a:r>
              <a:rPr lang="en-US" i="1" dirty="0" smtClean="0"/>
              <a:t>great place </a:t>
            </a:r>
            <a:r>
              <a:rPr lang="en-US" i="1" dirty="0"/>
              <a:t>to work. </a:t>
            </a:r>
          </a:p>
          <a:p>
            <a:r>
              <a:rPr lang="en-US" i="1" dirty="0"/>
              <a:t>We are an integral part of the health neighborhood, providing (1) </a:t>
            </a:r>
            <a:r>
              <a:rPr lang="en-US" i="1" dirty="0" smtClean="0"/>
              <a:t>easy access </a:t>
            </a:r>
            <a:r>
              <a:rPr lang="en-US" i="1" dirty="0"/>
              <a:t>to </a:t>
            </a:r>
            <a:r>
              <a:rPr lang="en-US" i="1" dirty="0" smtClean="0"/>
              <a:t/>
            </a:r>
            <a:br>
              <a:rPr lang="en-US" i="1" dirty="0" smtClean="0"/>
            </a:br>
            <a:r>
              <a:rPr lang="en-US" i="1" dirty="0" smtClean="0"/>
              <a:t>(</a:t>
            </a:r>
            <a:r>
              <a:rPr lang="en-US" i="1" dirty="0"/>
              <a:t>2) comprehensive, </a:t>
            </a:r>
            <a:r>
              <a:rPr lang="en-US" i="1" dirty="0" smtClean="0"/>
              <a:t>(3) </a:t>
            </a:r>
            <a:r>
              <a:rPr lang="en-US" i="1" dirty="0"/>
              <a:t>cost effective care that results in </a:t>
            </a:r>
            <a:r>
              <a:rPr lang="en-US" i="1" dirty="0" smtClean="0"/>
              <a:t>(4) </a:t>
            </a:r>
            <a:r>
              <a:rPr lang="en-US" i="1" dirty="0"/>
              <a:t>excellent outcomes and </a:t>
            </a:r>
            <a:r>
              <a:rPr lang="en-US" i="1" dirty="0" smtClean="0"/>
              <a:t>(5) </a:t>
            </a:r>
            <a:r>
              <a:rPr lang="en-US" i="1" dirty="0"/>
              <a:t>high client satisfaction. </a:t>
            </a:r>
          </a:p>
        </p:txBody>
      </p:sp>
      <p:sp>
        <p:nvSpPr>
          <p:cNvPr id="4" name="Slide Number Placeholder 3"/>
          <p:cNvSpPr>
            <a:spLocks noGrp="1"/>
          </p:cNvSpPr>
          <p:nvPr>
            <p:ph type="sldNum" sz="quarter" idx="12"/>
          </p:nvPr>
        </p:nvSpPr>
        <p:spPr/>
        <p:txBody>
          <a:bodyPr/>
          <a:lstStyle/>
          <a:p>
            <a:fld id="{90E53FC2-4B43-4E8D-B953-040648FCF2C5}" type="slidenum">
              <a:rPr lang="en-US" smtClean="0"/>
              <a:t>20</a:t>
            </a:fld>
            <a:endParaRPr lang="en-US"/>
          </a:p>
        </p:txBody>
      </p:sp>
      <p:pic>
        <p:nvPicPr>
          <p:cNvPr id="5" name="Picture 4"/>
          <p:cNvPicPr>
            <a:picLocks noChangeAspect="1"/>
          </p:cNvPicPr>
          <p:nvPr/>
        </p:nvPicPr>
        <p:blipFill>
          <a:blip r:embed="rId2"/>
          <a:stretch>
            <a:fillRect/>
          </a:stretch>
        </p:blipFill>
        <p:spPr>
          <a:xfrm>
            <a:off x="6096001" y="1421651"/>
            <a:ext cx="2590800" cy="1892037"/>
          </a:xfrm>
          <a:prstGeom prst="rect">
            <a:avLst/>
          </a:prstGeom>
        </p:spPr>
      </p:pic>
    </p:spTree>
    <p:extLst>
      <p:ext uri="{BB962C8B-B14F-4D97-AF65-F5344CB8AC3E}">
        <p14:creationId xmlns:p14="http://schemas.microsoft.com/office/powerpoint/2010/main" val="160650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Look Like?</a:t>
            </a:r>
            <a:endParaRPr lang="en-US" dirty="0"/>
          </a:p>
        </p:txBody>
      </p:sp>
      <p:sp>
        <p:nvSpPr>
          <p:cNvPr id="4" name="Slide Number Placeholder 3"/>
          <p:cNvSpPr>
            <a:spLocks noGrp="1"/>
          </p:cNvSpPr>
          <p:nvPr>
            <p:ph type="sldNum" sz="quarter" idx="12"/>
          </p:nvPr>
        </p:nvSpPr>
        <p:spPr/>
        <p:txBody>
          <a:bodyPr/>
          <a:lstStyle/>
          <a:p>
            <a:fld id="{90E53FC2-4B43-4E8D-B953-040648FCF2C5}" type="slidenum">
              <a:rPr lang="en-US" smtClean="0"/>
              <a:t>21</a:t>
            </a:fld>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325" y="1848283"/>
            <a:ext cx="15240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4385" y="2940194"/>
            <a:ext cx="139065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9325" y="3690936"/>
            <a:ext cx="139065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9111" y="3690936"/>
            <a:ext cx="139065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9111" y="1848283"/>
            <a:ext cx="139065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803564" y="5306291"/>
            <a:ext cx="7813963" cy="646331"/>
          </a:xfrm>
          <a:prstGeom prst="rect">
            <a:avLst/>
          </a:prstGeom>
          <a:noFill/>
        </p:spPr>
        <p:txBody>
          <a:bodyPr wrap="square" rtlCol="0">
            <a:spAutoFit/>
          </a:bodyPr>
          <a:lstStyle/>
          <a:p>
            <a:pPr algn="ctr"/>
            <a:r>
              <a:rPr lang="en-US" sz="3600" dirty="0" smtClean="0">
                <a:latin typeface="+mn-lt"/>
              </a:rPr>
              <a:t>Let’s Take a Quick Tour…</a:t>
            </a:r>
            <a:endParaRPr lang="en-US" sz="3600" dirty="0">
              <a:latin typeface="+mn-lt"/>
            </a:endParaRPr>
          </a:p>
        </p:txBody>
      </p:sp>
    </p:spTree>
    <p:extLst>
      <p:ext uri="{BB962C8B-B14F-4D97-AF65-F5344CB8AC3E}">
        <p14:creationId xmlns:p14="http://schemas.microsoft.com/office/powerpoint/2010/main" val="145284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BHCOE = </a:t>
            </a:r>
            <a:r>
              <a:rPr lang="en-US" dirty="0" smtClean="0"/>
              <a:t>1) Easy </a:t>
            </a:r>
            <a:r>
              <a:rPr lang="en-US" dirty="0"/>
              <a:t>Access</a:t>
            </a:r>
          </a:p>
        </p:txBody>
      </p:sp>
      <p:sp>
        <p:nvSpPr>
          <p:cNvPr id="3" name="Content Placeholder 2"/>
          <p:cNvSpPr>
            <a:spLocks noGrp="1"/>
          </p:cNvSpPr>
          <p:nvPr>
            <p:ph idx="1"/>
          </p:nvPr>
        </p:nvSpPr>
        <p:spPr>
          <a:xfrm>
            <a:off x="457200" y="1417638"/>
            <a:ext cx="8229600" cy="4525963"/>
          </a:xfrm>
        </p:spPr>
        <p:txBody>
          <a:bodyPr/>
          <a:lstStyle/>
          <a:p>
            <a:pPr marL="0" indent="0">
              <a:buNone/>
            </a:pPr>
            <a:r>
              <a:rPr lang="en-US" i="1" dirty="0"/>
              <a:t>“Be there when I need you.” </a:t>
            </a:r>
          </a:p>
          <a:p>
            <a:pPr marL="0" indent="0" algn="r">
              <a:buNone/>
            </a:pPr>
            <a:r>
              <a:rPr lang="en-US" sz="2400" dirty="0"/>
              <a:t>– Oregon Patient-Center Primary Care Home Program principles</a:t>
            </a:r>
          </a:p>
          <a:p>
            <a:r>
              <a:rPr lang="en-US" dirty="0" smtClean="0"/>
              <a:t>A </a:t>
            </a:r>
            <a:r>
              <a:rPr lang="en-US" dirty="0"/>
              <a:t>BHCOE is known for ensuring that new and continuing clients are able to get the right care, at the right time, in the right setting, by the right provider. </a:t>
            </a:r>
          </a:p>
        </p:txBody>
      </p:sp>
      <p:sp>
        <p:nvSpPr>
          <p:cNvPr id="4" name="Slide Number Placeholder 3"/>
          <p:cNvSpPr>
            <a:spLocks noGrp="1"/>
          </p:cNvSpPr>
          <p:nvPr>
            <p:ph type="sldNum" sz="quarter" idx="12"/>
          </p:nvPr>
        </p:nvSpPr>
        <p:spPr/>
        <p:txBody>
          <a:bodyPr/>
          <a:lstStyle/>
          <a:p>
            <a:fld id="{90E53FC2-4B43-4E8D-B953-040648FCF2C5}" type="slidenum">
              <a:rPr lang="en-US" smtClean="0"/>
              <a:t>22</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282" y="4538958"/>
            <a:ext cx="5747718" cy="18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255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BHCOE = 2) Comprehensive </a:t>
            </a:r>
            <a:r>
              <a:rPr lang="en-US" dirty="0"/>
              <a:t>Care</a:t>
            </a:r>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pPr marL="0" indent="0" algn="ctr">
              <a:buNone/>
            </a:pPr>
            <a:r>
              <a:rPr lang="en-US" i="1" dirty="0"/>
              <a:t>“Provide or help me get the </a:t>
            </a:r>
            <a:br>
              <a:rPr lang="en-US" i="1" dirty="0"/>
            </a:br>
            <a:r>
              <a:rPr lang="en-US" i="1" dirty="0"/>
              <a:t>health care and services I need.”</a:t>
            </a:r>
            <a:r>
              <a:rPr lang="en-US" dirty="0"/>
              <a:t> </a:t>
            </a:r>
          </a:p>
          <a:p>
            <a:pPr marL="0" indent="0" algn="ctr">
              <a:buNone/>
            </a:pPr>
            <a:r>
              <a:rPr lang="en-US" sz="2800" dirty="0"/>
              <a:t>— Oregon PCPCH Principles</a:t>
            </a:r>
          </a:p>
          <a:p>
            <a:r>
              <a:rPr lang="en-US" dirty="0"/>
              <a:t>A BHCOE is known for offering a broad scope of mental health, substance use, and co-occurring disorder treatment services that are integrated with medical care and other services and supports.</a:t>
            </a:r>
          </a:p>
          <a:p>
            <a:r>
              <a:rPr lang="en-US" dirty="0"/>
              <a:t>There are very few organizations that can do it all. But, that doesn’t get you off the hook.</a:t>
            </a:r>
          </a:p>
          <a:p>
            <a:pPr marL="0" indent="0">
              <a:buNone/>
            </a:pPr>
            <a:endParaRPr lang="en-US" dirty="0"/>
          </a:p>
        </p:txBody>
      </p:sp>
      <p:sp>
        <p:nvSpPr>
          <p:cNvPr id="4" name="Slide Number Placeholder 3"/>
          <p:cNvSpPr>
            <a:spLocks noGrp="1"/>
          </p:cNvSpPr>
          <p:nvPr>
            <p:ph type="sldNum" sz="quarter" idx="12"/>
          </p:nvPr>
        </p:nvSpPr>
        <p:spPr/>
        <p:txBody>
          <a:bodyPr/>
          <a:lstStyle/>
          <a:p>
            <a:fld id="{90E53FC2-4B43-4E8D-B953-040648FCF2C5}" type="slidenum">
              <a:rPr lang="en-US" smtClean="0"/>
              <a:t>23</a:t>
            </a:fld>
            <a:endParaRPr lang="en-US"/>
          </a:p>
        </p:txBody>
      </p:sp>
    </p:spTree>
    <p:extLst>
      <p:ext uri="{BB962C8B-B14F-4D97-AF65-F5344CB8AC3E}">
        <p14:creationId xmlns:p14="http://schemas.microsoft.com/office/powerpoint/2010/main" val="114838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96087" y="6324600"/>
            <a:ext cx="2133600" cy="365125"/>
          </a:xfrm>
        </p:spPr>
        <p:txBody>
          <a:bodyPr/>
          <a:lstStyle/>
          <a:p>
            <a:fld id="{90E53FC2-4B43-4E8D-B953-040648FCF2C5}" type="slidenum">
              <a:rPr lang="en-US" smtClean="0"/>
              <a:t>24</a:t>
            </a:fld>
            <a:endParaRPr lang="en-US"/>
          </a:p>
        </p:txBody>
      </p:sp>
      <p:pic>
        <p:nvPicPr>
          <p:cNvPr id="5" name="Picture 4"/>
          <p:cNvPicPr>
            <a:picLocks noChangeAspect="1"/>
          </p:cNvPicPr>
          <p:nvPr/>
        </p:nvPicPr>
        <p:blipFill>
          <a:blip r:embed="rId2"/>
          <a:stretch>
            <a:fillRect/>
          </a:stretch>
        </p:blipFill>
        <p:spPr>
          <a:xfrm>
            <a:off x="457200" y="381000"/>
            <a:ext cx="8257788" cy="5879641"/>
          </a:xfrm>
          <a:prstGeom prst="rect">
            <a:avLst/>
          </a:prstGeom>
        </p:spPr>
      </p:pic>
    </p:spTree>
    <p:extLst>
      <p:ext uri="{BB962C8B-B14F-4D97-AF65-F5344CB8AC3E}">
        <p14:creationId xmlns:p14="http://schemas.microsoft.com/office/powerpoint/2010/main" val="799047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92162"/>
          </a:xfrm>
        </p:spPr>
        <p:txBody>
          <a:bodyPr/>
          <a:lstStyle/>
          <a:p>
            <a:r>
              <a:rPr lang="en-US" dirty="0" smtClean="0"/>
              <a:t>10 Required CCBHC Services</a:t>
            </a:r>
            <a:endParaRPr lang="en-US" dirty="0"/>
          </a:p>
        </p:txBody>
      </p:sp>
      <p:sp>
        <p:nvSpPr>
          <p:cNvPr id="4" name="Content Placeholder 3"/>
          <p:cNvSpPr>
            <a:spLocks noGrp="1"/>
          </p:cNvSpPr>
          <p:nvPr>
            <p:ph idx="1"/>
          </p:nvPr>
        </p:nvSpPr>
        <p:spPr>
          <a:xfrm>
            <a:off x="304800" y="944562"/>
            <a:ext cx="8686800" cy="5608638"/>
          </a:xfrm>
        </p:spPr>
        <p:txBody>
          <a:bodyPr>
            <a:normAutofit fontScale="70000" lnSpcReduction="20000"/>
          </a:bodyPr>
          <a:lstStyle/>
          <a:p>
            <a:pPr marL="182880" indent="0">
              <a:spcBef>
                <a:spcPts val="0"/>
              </a:spcBef>
              <a:spcAft>
                <a:spcPts val="1200"/>
              </a:spcAft>
              <a:buNone/>
              <a:defRPr/>
            </a:pPr>
            <a:r>
              <a:rPr lang="en-US" dirty="0"/>
              <a:t>The Excellence in Mental Health Act has identified </a:t>
            </a:r>
            <a:r>
              <a:rPr lang="en-US" dirty="0" smtClean="0"/>
              <a:t>ten required </a:t>
            </a:r>
            <a:r>
              <a:rPr lang="en-US" dirty="0"/>
              <a:t>services that must be provided by every Certified Community Behavioral Health Clinic (CCBHC) in the United States. </a:t>
            </a:r>
          </a:p>
          <a:p>
            <a:pPr marL="697230" indent="-514350">
              <a:spcBef>
                <a:spcPts val="0"/>
              </a:spcBef>
              <a:spcAft>
                <a:spcPts val="1200"/>
              </a:spcAft>
              <a:buFont typeface="+mj-lt"/>
              <a:buAutoNum type="arabicPeriod"/>
              <a:defRPr/>
            </a:pPr>
            <a:r>
              <a:rPr lang="en-US" dirty="0"/>
              <a:t>Crisis Services: 24 hour mobile, crisis intervention and stabilization</a:t>
            </a:r>
          </a:p>
          <a:p>
            <a:pPr marL="697230" indent="-514350">
              <a:spcBef>
                <a:spcPts val="0"/>
              </a:spcBef>
              <a:spcAft>
                <a:spcPts val="1200"/>
              </a:spcAft>
              <a:buFont typeface="+mj-lt"/>
              <a:buAutoNum type="arabicPeriod"/>
              <a:defRPr/>
            </a:pPr>
            <a:r>
              <a:rPr lang="en-US" dirty="0"/>
              <a:t>Screening assessment and diagnosis including risk assessment</a:t>
            </a:r>
          </a:p>
          <a:p>
            <a:pPr marL="697230" indent="-514350">
              <a:spcBef>
                <a:spcPts val="0"/>
              </a:spcBef>
              <a:spcAft>
                <a:spcPts val="1200"/>
              </a:spcAft>
              <a:buFont typeface="+mj-lt"/>
              <a:buAutoNum type="arabicPeriod"/>
              <a:defRPr/>
            </a:pPr>
            <a:r>
              <a:rPr lang="en-US" dirty="0"/>
              <a:t>Patient centered treatment planning</a:t>
            </a:r>
          </a:p>
          <a:p>
            <a:pPr marL="697230" indent="-514350">
              <a:spcBef>
                <a:spcPts val="0"/>
              </a:spcBef>
              <a:spcAft>
                <a:spcPts val="1200"/>
              </a:spcAft>
              <a:buFont typeface="+mj-lt"/>
              <a:buAutoNum type="arabicPeriod"/>
              <a:defRPr/>
            </a:pPr>
            <a:r>
              <a:rPr lang="en-US" dirty="0"/>
              <a:t>Outpatient mental health and substance abuse services</a:t>
            </a:r>
          </a:p>
          <a:p>
            <a:pPr marL="697230" indent="-514350">
              <a:spcBef>
                <a:spcPts val="0"/>
              </a:spcBef>
              <a:spcAft>
                <a:spcPts val="1200"/>
              </a:spcAft>
              <a:buFont typeface="+mj-lt"/>
              <a:buAutoNum type="arabicPeriod"/>
              <a:defRPr/>
            </a:pPr>
            <a:r>
              <a:rPr lang="en-US" dirty="0"/>
              <a:t>Targeted Case Management</a:t>
            </a:r>
          </a:p>
          <a:p>
            <a:pPr marL="697230" indent="-514350">
              <a:spcBef>
                <a:spcPts val="0"/>
              </a:spcBef>
              <a:spcAft>
                <a:spcPts val="1200"/>
              </a:spcAft>
              <a:buFont typeface="+mj-lt"/>
              <a:buAutoNum type="arabicPeriod"/>
              <a:defRPr/>
            </a:pPr>
            <a:r>
              <a:rPr lang="en-US" dirty="0"/>
              <a:t>Psychiatric Rehab Services</a:t>
            </a:r>
          </a:p>
          <a:p>
            <a:pPr marL="697230" indent="-514350">
              <a:spcBef>
                <a:spcPts val="0"/>
              </a:spcBef>
              <a:spcAft>
                <a:spcPts val="1200"/>
              </a:spcAft>
              <a:buFont typeface="+mj-lt"/>
              <a:buAutoNum type="arabicPeriod"/>
              <a:defRPr/>
            </a:pPr>
            <a:r>
              <a:rPr lang="en-US" dirty="0"/>
              <a:t>Peer support and family support</a:t>
            </a:r>
          </a:p>
          <a:p>
            <a:pPr marL="697230" indent="-514350">
              <a:spcBef>
                <a:spcPts val="0"/>
              </a:spcBef>
              <a:spcAft>
                <a:spcPts val="1200"/>
              </a:spcAft>
              <a:buFont typeface="+mj-lt"/>
              <a:buAutoNum type="arabicPeriod"/>
              <a:defRPr/>
            </a:pPr>
            <a:r>
              <a:rPr lang="en-US" dirty="0"/>
              <a:t>Care for members of armed forces and veterans</a:t>
            </a:r>
          </a:p>
          <a:p>
            <a:pPr marL="697230" indent="-514350">
              <a:spcBef>
                <a:spcPts val="0"/>
              </a:spcBef>
              <a:spcAft>
                <a:spcPts val="1200"/>
              </a:spcAft>
              <a:buFont typeface="+mj-lt"/>
              <a:buAutoNum type="arabicPeriod"/>
              <a:defRPr/>
            </a:pPr>
            <a:r>
              <a:rPr lang="en-US" dirty="0"/>
              <a:t>Outpatient clinic primary care screening and </a:t>
            </a:r>
            <a:r>
              <a:rPr lang="en-US" dirty="0" smtClean="0"/>
              <a:t>monitoring</a:t>
            </a:r>
          </a:p>
          <a:p>
            <a:pPr marL="697230" indent="-514350">
              <a:spcBef>
                <a:spcPts val="0"/>
              </a:spcBef>
              <a:spcAft>
                <a:spcPts val="1200"/>
              </a:spcAft>
              <a:buFont typeface="+mj-lt"/>
              <a:buAutoNum type="arabicPeriod"/>
              <a:defRPr/>
            </a:pPr>
            <a:r>
              <a:rPr lang="en-US" dirty="0" smtClean="0"/>
              <a:t>Care Coordination: coordinating care with a host of other providers</a:t>
            </a:r>
            <a:endParaRPr lang="en-US" dirty="0"/>
          </a:p>
          <a:p>
            <a:endParaRPr lang="en-US" dirty="0"/>
          </a:p>
        </p:txBody>
      </p:sp>
      <p:sp>
        <p:nvSpPr>
          <p:cNvPr id="2" name="Slide Number Placeholder 1"/>
          <p:cNvSpPr>
            <a:spLocks noGrp="1"/>
          </p:cNvSpPr>
          <p:nvPr>
            <p:ph type="sldNum" sz="quarter" idx="12"/>
          </p:nvPr>
        </p:nvSpPr>
        <p:spPr/>
        <p:txBody>
          <a:bodyPr/>
          <a:lstStyle/>
          <a:p>
            <a:fld id="{90E53FC2-4B43-4E8D-B953-040648FCF2C5}" type="slidenum">
              <a:rPr lang="en-US" smtClean="0"/>
              <a:t>25</a:t>
            </a:fld>
            <a:endParaRPr lang="en-US"/>
          </a:p>
        </p:txBody>
      </p:sp>
    </p:spTree>
    <p:extLst>
      <p:ext uri="{BB962C8B-B14F-4D97-AF65-F5344CB8AC3E}">
        <p14:creationId xmlns:p14="http://schemas.microsoft.com/office/powerpoint/2010/main" val="1774832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92162"/>
          </a:xfrm>
        </p:spPr>
        <p:txBody>
          <a:bodyPr/>
          <a:lstStyle/>
          <a:p>
            <a:r>
              <a:rPr lang="en-US" dirty="0" smtClean="0"/>
              <a:t>9 Required CCBHC Services</a:t>
            </a:r>
            <a:endParaRPr lang="en-US" dirty="0"/>
          </a:p>
        </p:txBody>
      </p:sp>
      <p:sp>
        <p:nvSpPr>
          <p:cNvPr id="2" name="Slide Number Placeholder 1"/>
          <p:cNvSpPr>
            <a:spLocks noGrp="1"/>
          </p:cNvSpPr>
          <p:nvPr>
            <p:ph type="sldNum" sz="quarter" idx="12"/>
          </p:nvPr>
        </p:nvSpPr>
        <p:spPr/>
        <p:txBody>
          <a:bodyPr/>
          <a:lstStyle/>
          <a:p>
            <a:fld id="{90E53FC2-4B43-4E8D-B953-040648FCF2C5}" type="slidenum">
              <a:rPr lang="en-US" smtClean="0"/>
              <a:t>26</a:t>
            </a:fld>
            <a:endParaRPr lang="en-US"/>
          </a:p>
        </p:txBody>
      </p:sp>
      <p:pic>
        <p:nvPicPr>
          <p:cNvPr id="6" name="Picture 5"/>
          <p:cNvPicPr>
            <a:picLocks noChangeAspect="1"/>
          </p:cNvPicPr>
          <p:nvPr/>
        </p:nvPicPr>
        <p:blipFill>
          <a:blip r:embed="rId2"/>
          <a:stretch>
            <a:fillRect/>
          </a:stretch>
        </p:blipFill>
        <p:spPr>
          <a:xfrm>
            <a:off x="206498" y="1066800"/>
            <a:ext cx="8731004" cy="4900192"/>
          </a:xfrm>
          <a:prstGeom prst="rect">
            <a:avLst/>
          </a:prstGeom>
        </p:spPr>
      </p:pic>
    </p:spTree>
    <p:extLst>
      <p:ext uri="{BB962C8B-B14F-4D97-AF65-F5344CB8AC3E}">
        <p14:creationId xmlns:p14="http://schemas.microsoft.com/office/powerpoint/2010/main" val="157272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BHCOE = 3) Excellent Value</a:t>
            </a:r>
          </a:p>
        </p:txBody>
      </p:sp>
      <p:sp>
        <p:nvSpPr>
          <p:cNvPr id="4" name="Slide Number Placeholder 3"/>
          <p:cNvSpPr>
            <a:spLocks noGrp="1"/>
          </p:cNvSpPr>
          <p:nvPr>
            <p:ph type="sldNum" sz="quarter" idx="12"/>
          </p:nvPr>
        </p:nvSpPr>
        <p:spPr/>
        <p:txBody>
          <a:bodyPr/>
          <a:lstStyle/>
          <a:p>
            <a:fld id="{90E53FC2-4B43-4E8D-B953-040648FCF2C5}" type="slidenum">
              <a:rPr lang="en-US" smtClean="0"/>
              <a:t>27</a:t>
            </a:fld>
            <a:endParaRPr lang="en-US"/>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514599" y="2128131"/>
            <a:ext cx="3511103" cy="3210453"/>
          </a:xfrm>
          <a:prstGeom prst="rect">
            <a:avLst/>
          </a:prstGeom>
        </p:spPr>
      </p:pic>
      <p:sp>
        <p:nvSpPr>
          <p:cNvPr id="8" name="TextBox 7"/>
          <p:cNvSpPr txBox="1"/>
          <p:nvPr/>
        </p:nvSpPr>
        <p:spPr>
          <a:xfrm>
            <a:off x="1447800" y="5338583"/>
            <a:ext cx="2667000" cy="1200329"/>
          </a:xfrm>
          <a:prstGeom prst="rect">
            <a:avLst/>
          </a:prstGeom>
          <a:noFill/>
        </p:spPr>
        <p:txBody>
          <a:bodyPr wrap="square" rtlCol="0">
            <a:spAutoFit/>
          </a:bodyPr>
          <a:lstStyle/>
          <a:p>
            <a:r>
              <a:rPr lang="en-US" sz="2400" dirty="0" smtClean="0"/>
              <a:t>Achieves individual and systemwide outcomes</a:t>
            </a:r>
            <a:endParaRPr lang="en-US" sz="2400" dirty="0"/>
          </a:p>
        </p:txBody>
      </p:sp>
      <p:sp>
        <p:nvSpPr>
          <p:cNvPr id="9" name="TextBox 8"/>
          <p:cNvSpPr txBox="1"/>
          <p:nvPr/>
        </p:nvSpPr>
        <p:spPr>
          <a:xfrm>
            <a:off x="5105400" y="5353608"/>
            <a:ext cx="3276600" cy="1200329"/>
          </a:xfrm>
          <a:prstGeom prst="rect">
            <a:avLst/>
          </a:prstGeom>
          <a:noFill/>
        </p:spPr>
        <p:txBody>
          <a:bodyPr wrap="square" rtlCol="0">
            <a:spAutoFit/>
          </a:bodyPr>
          <a:lstStyle/>
          <a:p>
            <a:r>
              <a:rPr lang="en-US" sz="2400" dirty="0" smtClean="0"/>
              <a:t>Costs less than alternatives with comparable outcomes</a:t>
            </a:r>
            <a:endParaRPr lang="en-US" sz="2400" dirty="0"/>
          </a:p>
        </p:txBody>
      </p:sp>
      <p:sp>
        <p:nvSpPr>
          <p:cNvPr id="10" name="TextBox 9"/>
          <p:cNvSpPr txBox="1"/>
          <p:nvPr/>
        </p:nvSpPr>
        <p:spPr>
          <a:xfrm>
            <a:off x="2971800" y="927802"/>
            <a:ext cx="3200400" cy="1200329"/>
          </a:xfrm>
          <a:prstGeom prst="rect">
            <a:avLst/>
          </a:prstGeom>
          <a:noFill/>
        </p:spPr>
        <p:txBody>
          <a:bodyPr wrap="square" rtlCol="0">
            <a:spAutoFit/>
          </a:bodyPr>
          <a:lstStyle/>
          <a:p>
            <a:r>
              <a:rPr lang="en-US" sz="2400" dirty="0" smtClean="0"/>
              <a:t>Accessible care provided by staff that communicate well..</a:t>
            </a:r>
            <a:endParaRPr lang="en-US" sz="2400" dirty="0"/>
          </a:p>
        </p:txBody>
      </p:sp>
    </p:spTree>
    <p:extLst>
      <p:ext uri="{BB962C8B-B14F-4D97-AF65-F5344CB8AC3E}">
        <p14:creationId xmlns:p14="http://schemas.microsoft.com/office/powerpoint/2010/main" val="326454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BHCOE = 4) Excellent Outcomes</a:t>
            </a:r>
          </a:p>
        </p:txBody>
      </p:sp>
      <p:sp>
        <p:nvSpPr>
          <p:cNvPr id="3" name="Content Placeholder 2"/>
          <p:cNvSpPr>
            <a:spLocks noGrp="1"/>
          </p:cNvSpPr>
          <p:nvPr>
            <p:ph idx="1"/>
          </p:nvPr>
        </p:nvSpPr>
        <p:spPr>
          <a:xfrm>
            <a:off x="457200" y="1347492"/>
            <a:ext cx="4953000" cy="5205708"/>
          </a:xfrm>
        </p:spPr>
        <p:txBody>
          <a:bodyPr>
            <a:noAutofit/>
          </a:bodyPr>
          <a:lstStyle/>
          <a:p>
            <a:r>
              <a:rPr lang="en-US" sz="2800" dirty="0"/>
              <a:t>A </a:t>
            </a:r>
            <a:r>
              <a:rPr lang="en-US" sz="2800" dirty="0" smtClean="0"/>
              <a:t>Behavioral Health Center of Excellence </a:t>
            </a:r>
            <a:r>
              <a:rPr lang="en-US" sz="2800" dirty="0"/>
              <a:t>is known for achieving results for clients.</a:t>
            </a:r>
          </a:p>
          <a:p>
            <a:r>
              <a:rPr lang="en-US" sz="2800" dirty="0"/>
              <a:t>The organization can measure what is important to clients and achieve excellent outcomes on those measures</a:t>
            </a:r>
            <a:r>
              <a:rPr lang="en-US" sz="2800" dirty="0" smtClean="0"/>
              <a:t>.</a:t>
            </a:r>
          </a:p>
          <a:p>
            <a:r>
              <a:rPr lang="en-US" sz="2800" dirty="0" smtClean="0"/>
              <a:t>P.s. Pay for Performance is a vehicle for incentivizing and rewarding organizations that commit to this journey.</a:t>
            </a:r>
            <a:endParaRPr lang="en-US" sz="2800" dirty="0"/>
          </a:p>
        </p:txBody>
      </p:sp>
      <p:sp>
        <p:nvSpPr>
          <p:cNvPr id="4" name="Slide Number Placeholder 3"/>
          <p:cNvSpPr>
            <a:spLocks noGrp="1"/>
          </p:cNvSpPr>
          <p:nvPr>
            <p:ph type="sldNum" sz="quarter" idx="12"/>
          </p:nvPr>
        </p:nvSpPr>
        <p:spPr/>
        <p:txBody>
          <a:bodyPr/>
          <a:lstStyle/>
          <a:p>
            <a:fld id="{90E53FC2-4B43-4E8D-B953-040648FCF2C5}" type="slidenum">
              <a:rPr lang="en-US" smtClean="0"/>
              <a:t>28</a:t>
            </a:fld>
            <a:endParaRPr lang="en-US"/>
          </a:p>
        </p:txBody>
      </p:sp>
      <p:pic>
        <p:nvPicPr>
          <p:cNvPr id="5" name="Picture 4"/>
          <p:cNvPicPr>
            <a:picLocks noChangeAspect="1"/>
          </p:cNvPicPr>
          <p:nvPr/>
        </p:nvPicPr>
        <p:blipFill>
          <a:blip r:embed="rId2"/>
          <a:stretch>
            <a:fillRect/>
          </a:stretch>
        </p:blipFill>
        <p:spPr>
          <a:xfrm>
            <a:off x="5729286" y="1347492"/>
            <a:ext cx="1647825" cy="1590675"/>
          </a:xfrm>
          <a:prstGeom prst="rect">
            <a:avLst/>
          </a:prstGeom>
        </p:spPr>
      </p:pic>
      <p:pic>
        <p:nvPicPr>
          <p:cNvPr id="6" name="Picture 5"/>
          <p:cNvPicPr>
            <a:picLocks noChangeAspect="1"/>
          </p:cNvPicPr>
          <p:nvPr/>
        </p:nvPicPr>
        <p:blipFill>
          <a:blip r:embed="rId3"/>
          <a:stretch>
            <a:fillRect/>
          </a:stretch>
        </p:blipFill>
        <p:spPr>
          <a:xfrm>
            <a:off x="6553198" y="3227342"/>
            <a:ext cx="1962150" cy="1524000"/>
          </a:xfrm>
          <a:prstGeom prst="rect">
            <a:avLst/>
          </a:prstGeom>
        </p:spPr>
      </p:pic>
      <p:pic>
        <p:nvPicPr>
          <p:cNvPr id="7" name="Picture 6"/>
          <p:cNvPicPr>
            <a:picLocks noChangeAspect="1"/>
          </p:cNvPicPr>
          <p:nvPr/>
        </p:nvPicPr>
        <p:blipFill>
          <a:blip r:embed="rId4"/>
          <a:stretch>
            <a:fillRect/>
          </a:stretch>
        </p:blipFill>
        <p:spPr>
          <a:xfrm>
            <a:off x="5410200" y="4946309"/>
            <a:ext cx="2247900" cy="1476375"/>
          </a:xfrm>
          <a:prstGeom prst="rect">
            <a:avLst/>
          </a:prstGeom>
        </p:spPr>
      </p:pic>
    </p:spTree>
    <p:extLst>
      <p:ext uri="{BB962C8B-B14F-4D97-AF65-F5344CB8AC3E}">
        <p14:creationId xmlns:p14="http://schemas.microsoft.com/office/powerpoint/2010/main" val="171376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377" y="152400"/>
            <a:ext cx="8229600" cy="868362"/>
          </a:xfrm>
        </p:spPr>
        <p:txBody>
          <a:bodyPr/>
          <a:lstStyle/>
          <a:p>
            <a:r>
              <a:rPr lang="en-US" dirty="0" smtClean="0"/>
              <a:t>Excellent Outcomes</a:t>
            </a:r>
            <a:endParaRPr lang="en-US" dirty="0"/>
          </a:p>
        </p:txBody>
      </p:sp>
      <p:sp>
        <p:nvSpPr>
          <p:cNvPr id="5" name="Content Placeholder 4"/>
          <p:cNvSpPr>
            <a:spLocks noGrp="1"/>
          </p:cNvSpPr>
          <p:nvPr>
            <p:ph sz="half" idx="1"/>
          </p:nvPr>
        </p:nvSpPr>
        <p:spPr>
          <a:xfrm>
            <a:off x="459377" y="1020763"/>
            <a:ext cx="4038600" cy="3627437"/>
          </a:xfrm>
        </p:spPr>
        <p:txBody>
          <a:bodyPr>
            <a:normAutofit fontScale="92500" lnSpcReduction="10000"/>
          </a:bodyPr>
          <a:lstStyle/>
          <a:p>
            <a:r>
              <a:rPr lang="en-US" b="1" u="sng" dirty="0"/>
              <a:t>Bucket 1</a:t>
            </a:r>
            <a:r>
              <a:rPr lang="en-US" b="1" dirty="0"/>
              <a:t>:</a:t>
            </a:r>
            <a:r>
              <a:rPr lang="en-US" dirty="0"/>
              <a:t> The work </a:t>
            </a:r>
            <a:br>
              <a:rPr lang="en-US" dirty="0"/>
            </a:br>
            <a:r>
              <a:rPr lang="en-US" dirty="0"/>
              <a:t>we do makes a measurable difference in people’s lives and we can demonstrate our excellent outcomes and high success rates with data (using validated clinical instruments</a:t>
            </a:r>
            <a:r>
              <a:rPr lang="en-US" dirty="0" smtClean="0"/>
              <a:t>).</a:t>
            </a:r>
            <a:endParaRPr lang="en-US" dirty="0"/>
          </a:p>
        </p:txBody>
      </p:sp>
      <p:sp>
        <p:nvSpPr>
          <p:cNvPr id="6" name="Content Placeholder 5"/>
          <p:cNvSpPr>
            <a:spLocks noGrp="1"/>
          </p:cNvSpPr>
          <p:nvPr>
            <p:ph sz="half" idx="2"/>
          </p:nvPr>
        </p:nvSpPr>
        <p:spPr>
          <a:xfrm>
            <a:off x="4650377" y="1020763"/>
            <a:ext cx="4038600" cy="3627437"/>
          </a:xfrm>
        </p:spPr>
        <p:txBody>
          <a:bodyPr>
            <a:normAutofit fontScale="92500" lnSpcReduction="10000"/>
          </a:bodyPr>
          <a:lstStyle/>
          <a:p>
            <a:r>
              <a:rPr lang="en-US" b="1" u="sng" dirty="0"/>
              <a:t>Bucket 2</a:t>
            </a:r>
            <a:r>
              <a:rPr lang="en-US" b="1" dirty="0"/>
              <a:t>:</a:t>
            </a:r>
            <a:r>
              <a:rPr lang="en-US" dirty="0"/>
              <a:t> We </a:t>
            </a:r>
            <a:r>
              <a:rPr lang="en-US" i="1" dirty="0"/>
              <a:t>can’t</a:t>
            </a:r>
            <a:r>
              <a:rPr lang="en-US" dirty="0"/>
              <a:t> make the above statement either because we aren’t measuring well (but we believe we provide great care), or we have started tracking outcomes and we’re not as great as we thought</a:t>
            </a:r>
            <a:r>
              <a:rPr lang="en-US" dirty="0" smtClean="0"/>
              <a:t>.</a:t>
            </a:r>
            <a:endParaRPr lang="en-US" dirty="0"/>
          </a:p>
        </p:txBody>
      </p:sp>
      <p:sp>
        <p:nvSpPr>
          <p:cNvPr id="4" name="Slide Number Placeholder 3"/>
          <p:cNvSpPr>
            <a:spLocks noGrp="1"/>
          </p:cNvSpPr>
          <p:nvPr>
            <p:ph type="sldNum" sz="quarter" idx="12"/>
          </p:nvPr>
        </p:nvSpPr>
        <p:spPr/>
        <p:txBody>
          <a:bodyPr/>
          <a:lstStyle/>
          <a:p>
            <a:fld id="{90E53FC2-4B43-4E8D-B953-040648FCF2C5}" type="slidenum">
              <a:rPr lang="en-US" smtClean="0"/>
              <a:t>29</a:t>
            </a:fld>
            <a:endParaRPr lang="en-US"/>
          </a:p>
        </p:txBody>
      </p:sp>
      <p:pic>
        <p:nvPicPr>
          <p:cNvPr id="7" name="Picture 6"/>
          <p:cNvPicPr>
            <a:picLocks noChangeAspect="1"/>
          </p:cNvPicPr>
          <p:nvPr/>
        </p:nvPicPr>
        <p:blipFill>
          <a:blip r:embed="rId2"/>
          <a:stretch>
            <a:fillRect/>
          </a:stretch>
        </p:blipFill>
        <p:spPr>
          <a:xfrm>
            <a:off x="2286000" y="4422389"/>
            <a:ext cx="3693523" cy="2159772"/>
          </a:xfrm>
          <a:prstGeom prst="rect">
            <a:avLst/>
          </a:prstGeom>
        </p:spPr>
      </p:pic>
    </p:spTree>
    <p:extLst>
      <p:ext uri="{BB962C8B-B14F-4D97-AF65-F5344CB8AC3E}">
        <p14:creationId xmlns:p14="http://schemas.microsoft.com/office/powerpoint/2010/main" val="240819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E53FC2-4B43-4E8D-B953-040648FCF2C5}" type="slidenum">
              <a:rPr lang="en-US" smtClean="0"/>
              <a:t>3</a:t>
            </a:fld>
            <a:endParaRPr lang="en-US"/>
          </a:p>
        </p:txBody>
      </p:sp>
      <p:pic>
        <p:nvPicPr>
          <p:cNvPr id="5" name="Picture 4"/>
          <p:cNvPicPr>
            <a:picLocks noChangeAspect="1"/>
          </p:cNvPicPr>
          <p:nvPr/>
        </p:nvPicPr>
        <p:blipFill>
          <a:blip r:embed="rId2"/>
          <a:stretch>
            <a:fillRect/>
          </a:stretch>
        </p:blipFill>
        <p:spPr>
          <a:xfrm>
            <a:off x="914400" y="358053"/>
            <a:ext cx="7287869" cy="6118947"/>
          </a:xfrm>
          <a:prstGeom prst="rect">
            <a:avLst/>
          </a:prstGeom>
        </p:spPr>
      </p:pic>
    </p:spTree>
    <p:extLst>
      <p:ext uri="{BB962C8B-B14F-4D97-AF65-F5344CB8AC3E}">
        <p14:creationId xmlns:p14="http://schemas.microsoft.com/office/powerpoint/2010/main" val="4054408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BHCOE = 5) World Class </a:t>
            </a:r>
            <a:br>
              <a:rPr lang="en-US" dirty="0" smtClean="0"/>
            </a:br>
            <a:r>
              <a:rPr lang="en-US" dirty="0" smtClean="0"/>
              <a:t>Customer Service </a:t>
            </a:r>
            <a:endParaRPr lang="en-US" dirty="0"/>
          </a:p>
        </p:txBody>
      </p:sp>
      <p:sp>
        <p:nvSpPr>
          <p:cNvPr id="3" name="Content Placeholder 2"/>
          <p:cNvSpPr>
            <a:spLocks noGrp="1"/>
          </p:cNvSpPr>
          <p:nvPr>
            <p:ph idx="1"/>
          </p:nvPr>
        </p:nvSpPr>
        <p:spPr>
          <a:xfrm>
            <a:off x="457200" y="1600200"/>
            <a:ext cx="5181600" cy="4525963"/>
          </a:xfrm>
        </p:spPr>
        <p:txBody>
          <a:bodyPr>
            <a:normAutofit fontScale="92500" lnSpcReduction="10000"/>
          </a:bodyPr>
          <a:lstStyle/>
          <a:p>
            <a:r>
              <a:rPr lang="en-US" dirty="0"/>
              <a:t>Job 1: Create an organization that is a great place to work and is made up of individuals who believe deeply in resiliency and recovery. </a:t>
            </a:r>
          </a:p>
          <a:p>
            <a:r>
              <a:rPr lang="en-US" dirty="0"/>
              <a:t>Where all staff are focused on their own physical and emotional wellness in order to support a journey to wellness for their clients. </a:t>
            </a:r>
          </a:p>
        </p:txBody>
      </p:sp>
      <p:sp>
        <p:nvSpPr>
          <p:cNvPr id="4" name="Slide Number Placeholder 3"/>
          <p:cNvSpPr>
            <a:spLocks noGrp="1"/>
          </p:cNvSpPr>
          <p:nvPr>
            <p:ph type="sldNum" sz="quarter" idx="12"/>
          </p:nvPr>
        </p:nvSpPr>
        <p:spPr/>
        <p:txBody>
          <a:bodyPr/>
          <a:lstStyle/>
          <a:p>
            <a:fld id="{90E53FC2-4B43-4E8D-B953-040648FCF2C5}" type="slidenum">
              <a:rPr lang="en-US" smtClean="0"/>
              <a:t>30</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703" y="2362200"/>
            <a:ext cx="2763412" cy="209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18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7412"/>
          </a:xfrm>
        </p:spPr>
        <p:txBody>
          <a:bodyPr/>
          <a:lstStyle/>
          <a:p>
            <a:r>
              <a:rPr lang="en-US" dirty="0" smtClean="0"/>
              <a:t>Employee Engagement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47565"/>
            <a:ext cx="7870531" cy="5453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
          <p:cNvSpPr>
            <a:spLocks noGrp="1"/>
          </p:cNvSpPr>
          <p:nvPr>
            <p:ph type="sldNum" sz="quarter" idx="10"/>
          </p:nvPr>
        </p:nvSpPr>
        <p:spPr bwMode="auto">
          <a:xfrm>
            <a:off x="8470900" y="6281738"/>
            <a:ext cx="558800" cy="474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B14ADB51-94F6-4C8E-9498-DF25EFF29EFC}" type="slidenum">
              <a:rPr lang="en-US" altLang="en-US" sz="1800">
                <a:latin typeface="Arial" pitchFamily="34" charset="0"/>
              </a:rPr>
              <a:pPr algn="r" eaLnBrk="1" hangingPunct="1"/>
              <a:t>31</a:t>
            </a:fld>
            <a:endParaRPr lang="en-US" altLang="en-US" sz="1800" dirty="0">
              <a:latin typeface="Arial" pitchFamily="34" charset="0"/>
            </a:endParaRPr>
          </a:p>
        </p:txBody>
      </p:sp>
    </p:spTree>
    <p:extLst>
      <p:ext uri="{BB962C8B-B14F-4D97-AF65-F5344CB8AC3E}">
        <p14:creationId xmlns:p14="http://schemas.microsoft.com/office/powerpoint/2010/main" val="301499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52400"/>
            <a:ext cx="8229600" cy="792162"/>
          </a:xfrm>
        </p:spPr>
        <p:txBody>
          <a:bodyPr/>
          <a:lstStyle/>
          <a:p>
            <a:r>
              <a:rPr lang="en-US" dirty="0" smtClean="0"/>
              <a:t>The Energy Project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5772150" cy="576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343150"/>
            <a:ext cx="3971925"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883" y="5257800"/>
            <a:ext cx="40957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1"/>
          <p:cNvSpPr>
            <a:spLocks noGrp="1"/>
          </p:cNvSpPr>
          <p:nvPr>
            <p:ph type="sldNum" sz="quarter" idx="10"/>
          </p:nvPr>
        </p:nvSpPr>
        <p:spPr bwMode="auto">
          <a:xfrm>
            <a:off x="8470900" y="6281738"/>
            <a:ext cx="558800" cy="474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B14ADB51-94F6-4C8E-9498-DF25EFF29EFC}" type="slidenum">
              <a:rPr lang="en-US" altLang="en-US" sz="1800">
                <a:latin typeface="Arial" pitchFamily="34" charset="0"/>
              </a:rPr>
              <a:pPr algn="r" eaLnBrk="1" hangingPunct="1"/>
              <a:t>32</a:t>
            </a:fld>
            <a:endParaRPr lang="en-US" altLang="en-US" sz="1800" dirty="0">
              <a:latin typeface="Arial" pitchFamily="34" charset="0"/>
            </a:endParaRPr>
          </a:p>
        </p:txBody>
      </p:sp>
    </p:spTree>
    <p:extLst>
      <p:ext uri="{BB962C8B-B14F-4D97-AF65-F5344CB8AC3E}">
        <p14:creationId xmlns:p14="http://schemas.microsoft.com/office/powerpoint/2010/main" val="3503823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4400" dirty="0" smtClean="0"/>
              <a:t>What capabilities will </a:t>
            </a:r>
            <a:br>
              <a:rPr lang="en-US" sz="4400" dirty="0" smtClean="0"/>
            </a:br>
            <a:r>
              <a:rPr lang="en-US" sz="4400" dirty="0" smtClean="0"/>
              <a:t>it take to get there?</a:t>
            </a:r>
            <a:endParaRPr lang="en-US" sz="3200" dirty="0"/>
          </a:p>
        </p:txBody>
      </p:sp>
      <p:sp>
        <p:nvSpPr>
          <p:cNvPr id="3" name="Content Placeholder 2"/>
          <p:cNvSpPr>
            <a:spLocks noGrp="1"/>
          </p:cNvSpPr>
          <p:nvPr>
            <p:ph idx="1"/>
          </p:nvPr>
        </p:nvSpPr>
        <p:spPr>
          <a:xfrm>
            <a:off x="457200" y="1600200"/>
            <a:ext cx="8229600" cy="4876800"/>
          </a:xfrm>
        </p:spPr>
        <p:txBody>
          <a:bodyPr/>
          <a:lstStyle/>
          <a:p>
            <a:r>
              <a:rPr lang="en-US" dirty="0" smtClean="0"/>
              <a:t>Only two</a:t>
            </a:r>
          </a:p>
          <a:p>
            <a:pPr marL="971550" lvl="1" indent="-514350">
              <a:buFont typeface="+mj-lt"/>
              <a:buAutoNum type="arabicPeriod"/>
            </a:pPr>
            <a:r>
              <a:rPr lang="en-US" dirty="0" smtClean="0"/>
              <a:t>Close any </a:t>
            </a:r>
            <a:br>
              <a:rPr lang="en-US" dirty="0" smtClean="0"/>
            </a:br>
            <a:r>
              <a:rPr lang="en-US" dirty="0" smtClean="0"/>
              <a:t>gaps:</a:t>
            </a:r>
          </a:p>
          <a:p>
            <a:pPr marL="971550" lvl="1" indent="-514350">
              <a:buFont typeface="+mj-lt"/>
              <a:buAutoNum type="arabicPeriod"/>
            </a:pPr>
            <a:r>
              <a:rPr lang="en-US" dirty="0" smtClean="0"/>
              <a:t>Prepare for</a:t>
            </a:r>
            <a:br>
              <a:rPr lang="en-US" dirty="0" smtClean="0"/>
            </a:br>
            <a:r>
              <a:rPr lang="en-US" dirty="0" smtClean="0"/>
              <a:t>Value-Based</a:t>
            </a:r>
            <a:br>
              <a:rPr lang="en-US" dirty="0" smtClean="0"/>
            </a:br>
            <a:r>
              <a:rPr lang="en-US" dirty="0" smtClean="0"/>
              <a:t>Purchasing</a:t>
            </a:r>
            <a:br>
              <a:rPr lang="en-US" dirty="0" smtClean="0"/>
            </a:br>
            <a:r>
              <a:rPr lang="en-US" i="1" dirty="0" smtClean="0"/>
              <a:t>the</a:t>
            </a:r>
            <a:r>
              <a:rPr lang="en-US" dirty="0" smtClean="0"/>
              <a:t> </a:t>
            </a:r>
            <a:r>
              <a:rPr lang="en-US" i="1" dirty="0" smtClean="0"/>
              <a:t>Arizona</a:t>
            </a:r>
            <a:br>
              <a:rPr lang="en-US" i="1" dirty="0" smtClean="0"/>
            </a:br>
            <a:r>
              <a:rPr lang="en-US" i="1" dirty="0" smtClean="0"/>
              <a:t>Way, </a:t>
            </a:r>
            <a:r>
              <a:rPr lang="en-US" dirty="0" smtClean="0"/>
              <a:t>drawing on the resources in the Arizona Behavioral Health Payment Reform Toolkit and the webinars we will be holding. </a:t>
            </a:r>
            <a:endParaRPr lang="en-US" dirty="0"/>
          </a:p>
        </p:txBody>
      </p:sp>
      <p:sp>
        <p:nvSpPr>
          <p:cNvPr id="4" name="Slide Number Placeholder 3"/>
          <p:cNvSpPr>
            <a:spLocks noGrp="1"/>
          </p:cNvSpPr>
          <p:nvPr>
            <p:ph type="sldNum" sz="quarter" idx="12"/>
          </p:nvPr>
        </p:nvSpPr>
        <p:spPr/>
        <p:txBody>
          <a:bodyPr/>
          <a:lstStyle/>
          <a:p>
            <a:fld id="{90E53FC2-4B43-4E8D-B953-040648FCF2C5}" type="slidenum">
              <a:rPr lang="en-US" smtClean="0"/>
              <a:t>33</a:t>
            </a:fld>
            <a:endParaRPr lang="en-US"/>
          </a:p>
        </p:txBody>
      </p:sp>
      <p:pic>
        <p:nvPicPr>
          <p:cNvPr id="5" name="Picture 4"/>
          <p:cNvPicPr>
            <a:picLocks noChangeAspect="1"/>
          </p:cNvPicPr>
          <p:nvPr/>
        </p:nvPicPr>
        <p:blipFill>
          <a:blip r:embed="rId2"/>
          <a:stretch>
            <a:fillRect/>
          </a:stretch>
        </p:blipFill>
        <p:spPr>
          <a:xfrm>
            <a:off x="3581400" y="1600200"/>
            <a:ext cx="4852987" cy="3245026"/>
          </a:xfrm>
          <a:prstGeom prst="rect">
            <a:avLst/>
          </a:prstGeom>
          <a:ln w="15875">
            <a:solidFill>
              <a:schemeClr val="accent1"/>
            </a:solidFill>
          </a:ln>
        </p:spPr>
      </p:pic>
    </p:spTree>
    <p:extLst>
      <p:ext uri="{BB962C8B-B14F-4D97-AF65-F5344CB8AC3E}">
        <p14:creationId xmlns:p14="http://schemas.microsoft.com/office/powerpoint/2010/main" val="307981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7"/>
            <a:ext cx="8229600" cy="914400"/>
          </a:xfrm>
        </p:spPr>
        <p:txBody>
          <a:bodyPr>
            <a:normAutofit/>
          </a:bodyPr>
          <a:lstStyle/>
          <a:p>
            <a:r>
              <a:rPr lang="en-US" dirty="0" smtClean="0"/>
              <a:t>AZ VBP At-A-Glance</a:t>
            </a:r>
            <a:endParaRPr lang="en-US" dirty="0"/>
          </a:p>
        </p:txBody>
      </p:sp>
      <p:sp>
        <p:nvSpPr>
          <p:cNvPr id="4" name="Slide Number Placeholder 3"/>
          <p:cNvSpPr>
            <a:spLocks noGrp="1"/>
          </p:cNvSpPr>
          <p:nvPr>
            <p:ph type="sldNum" sz="quarter" idx="12"/>
          </p:nvPr>
        </p:nvSpPr>
        <p:spPr/>
        <p:txBody>
          <a:bodyPr/>
          <a:lstStyle/>
          <a:p>
            <a:fld id="{90E53FC2-4B43-4E8D-B953-040648FCF2C5}" type="slidenum">
              <a:rPr lang="en-US" smtClean="0"/>
              <a:t>34</a:t>
            </a:fld>
            <a:endParaRPr lang="en-US"/>
          </a:p>
        </p:txBody>
      </p:sp>
      <p:pic>
        <p:nvPicPr>
          <p:cNvPr id="6" name="Picture 5"/>
          <p:cNvPicPr>
            <a:picLocks noChangeAspect="1"/>
          </p:cNvPicPr>
          <p:nvPr/>
        </p:nvPicPr>
        <p:blipFill>
          <a:blip r:embed="rId2"/>
          <a:stretch>
            <a:fillRect/>
          </a:stretch>
        </p:blipFill>
        <p:spPr>
          <a:xfrm>
            <a:off x="685800" y="780952"/>
            <a:ext cx="7628171" cy="5780283"/>
          </a:xfrm>
          <a:prstGeom prst="rect">
            <a:avLst/>
          </a:prstGeom>
        </p:spPr>
      </p:pic>
    </p:spTree>
    <p:extLst>
      <p:ext uri="{BB962C8B-B14F-4D97-AF65-F5344CB8AC3E}">
        <p14:creationId xmlns:p14="http://schemas.microsoft.com/office/powerpoint/2010/main" val="31711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Spending Several Months Working on a Project in Arizona…</a:t>
            </a:r>
            <a:endParaRPr lang="en-US" dirty="0"/>
          </a:p>
        </p:txBody>
      </p:sp>
      <p:sp>
        <p:nvSpPr>
          <p:cNvPr id="4" name="Content Placeholder 3"/>
          <p:cNvSpPr>
            <a:spLocks noGrp="1"/>
          </p:cNvSpPr>
          <p:nvPr>
            <p:ph sz="half" idx="2"/>
          </p:nvPr>
        </p:nvSpPr>
        <p:spPr>
          <a:xfrm>
            <a:off x="2895600" y="1600200"/>
            <a:ext cx="5943600" cy="4876800"/>
          </a:xfrm>
        </p:spPr>
        <p:txBody>
          <a:bodyPr>
            <a:normAutofit fontScale="85000" lnSpcReduction="10000"/>
          </a:bodyPr>
          <a:lstStyle/>
          <a:p>
            <a:r>
              <a:rPr lang="en-US" dirty="0" smtClean="0"/>
              <a:t>I have seen the Future of Behavioral Health Payment Reform.</a:t>
            </a:r>
          </a:p>
          <a:p>
            <a:r>
              <a:rPr lang="en-US" dirty="0" smtClean="0"/>
              <a:t>And it’s starting to happen right here in Arizona.</a:t>
            </a:r>
          </a:p>
          <a:p>
            <a:r>
              <a:rPr lang="en-US" dirty="0" smtClean="0"/>
              <a:t>Led by Tom Betlach, Director of AHCCCS.</a:t>
            </a:r>
          </a:p>
          <a:p>
            <a:r>
              <a:rPr lang="en-US" dirty="0" smtClean="0"/>
              <a:t>And a cast of dozens at AHCCCS, DBHS, the RBHAs and Providers.</a:t>
            </a:r>
          </a:p>
          <a:p>
            <a:r>
              <a:rPr lang="en-US" dirty="0" smtClean="0"/>
              <a:t>It’s going to start slow, beginning with the RBHA Value-Based Purchasing Plans.</a:t>
            </a:r>
          </a:p>
          <a:p>
            <a:r>
              <a:rPr lang="en-US" dirty="0" smtClean="0"/>
              <a:t>Don’t be seduced by the pace; it will be slow in the beginning, but will accelerate.</a:t>
            </a:r>
          </a:p>
          <a:p>
            <a:r>
              <a:rPr lang="en-US" dirty="0" smtClean="0"/>
              <a:t>Make sure you’re faster out the gate with your prep work!</a:t>
            </a:r>
            <a:endParaRPr lang="en-US" dirty="0"/>
          </a:p>
        </p:txBody>
      </p:sp>
      <p:sp>
        <p:nvSpPr>
          <p:cNvPr id="5" name="Slide Number Placeholder 4"/>
          <p:cNvSpPr>
            <a:spLocks noGrp="1"/>
          </p:cNvSpPr>
          <p:nvPr>
            <p:ph type="sldNum" sz="quarter" idx="12"/>
          </p:nvPr>
        </p:nvSpPr>
        <p:spPr>
          <a:xfrm>
            <a:off x="6833322" y="6356350"/>
            <a:ext cx="2133600" cy="365125"/>
          </a:xfrm>
        </p:spPr>
        <p:txBody>
          <a:bodyPr/>
          <a:lstStyle/>
          <a:p>
            <a:fld id="{90E53FC2-4B43-4E8D-B953-040648FCF2C5}" type="slidenum">
              <a:rPr lang="en-US" smtClean="0"/>
              <a:t>35</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2517042"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778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E53FC2-4B43-4E8D-B953-040648FCF2C5}" type="slidenum">
              <a:rPr lang="en-US" smtClean="0"/>
              <a:t>4</a:t>
            </a:fld>
            <a:endParaRPr lang="en-US"/>
          </a:p>
        </p:txBody>
      </p:sp>
      <p:pic>
        <p:nvPicPr>
          <p:cNvPr id="3" name="Picture 2"/>
          <p:cNvPicPr>
            <a:picLocks noChangeAspect="1"/>
          </p:cNvPicPr>
          <p:nvPr/>
        </p:nvPicPr>
        <p:blipFill>
          <a:blip r:embed="rId2"/>
          <a:stretch>
            <a:fillRect/>
          </a:stretch>
        </p:blipFill>
        <p:spPr>
          <a:xfrm>
            <a:off x="1206631" y="228600"/>
            <a:ext cx="6650610" cy="6324600"/>
          </a:xfrm>
          <a:prstGeom prst="rect">
            <a:avLst/>
          </a:prstGeom>
        </p:spPr>
      </p:pic>
    </p:spTree>
    <p:extLst>
      <p:ext uri="{BB962C8B-B14F-4D97-AF65-F5344CB8AC3E}">
        <p14:creationId xmlns:p14="http://schemas.microsoft.com/office/powerpoint/2010/main" val="1281272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E53FC2-4B43-4E8D-B953-040648FCF2C5}" type="slidenum">
              <a:rPr lang="en-US" smtClean="0"/>
              <a:t>5</a:t>
            </a:fld>
            <a:endParaRPr lang="en-US"/>
          </a:p>
        </p:txBody>
      </p:sp>
      <p:pic>
        <p:nvPicPr>
          <p:cNvPr id="3" name="Picture 2"/>
          <p:cNvPicPr>
            <a:picLocks noChangeAspect="1"/>
          </p:cNvPicPr>
          <p:nvPr/>
        </p:nvPicPr>
        <p:blipFill>
          <a:blip r:embed="rId2"/>
          <a:stretch>
            <a:fillRect/>
          </a:stretch>
        </p:blipFill>
        <p:spPr>
          <a:xfrm>
            <a:off x="941731" y="381000"/>
            <a:ext cx="7260537" cy="6095999"/>
          </a:xfrm>
          <a:prstGeom prst="rect">
            <a:avLst/>
          </a:prstGeom>
        </p:spPr>
      </p:pic>
    </p:spTree>
    <p:extLst>
      <p:ext uri="{BB962C8B-B14F-4D97-AF65-F5344CB8AC3E}">
        <p14:creationId xmlns:p14="http://schemas.microsoft.com/office/powerpoint/2010/main" val="3319158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E53FC2-4B43-4E8D-B953-040648FCF2C5}" type="slidenum">
              <a:rPr lang="en-US" smtClean="0"/>
              <a:t>6</a:t>
            </a:fld>
            <a:endParaRPr lang="en-US"/>
          </a:p>
        </p:txBody>
      </p:sp>
      <p:pic>
        <p:nvPicPr>
          <p:cNvPr id="3" name="Picture 2"/>
          <p:cNvPicPr>
            <a:picLocks noChangeAspect="1"/>
          </p:cNvPicPr>
          <p:nvPr/>
        </p:nvPicPr>
        <p:blipFill>
          <a:blip r:embed="rId2"/>
          <a:stretch>
            <a:fillRect/>
          </a:stretch>
        </p:blipFill>
        <p:spPr>
          <a:xfrm>
            <a:off x="954724" y="381000"/>
            <a:ext cx="7234552" cy="6096000"/>
          </a:xfrm>
          <a:prstGeom prst="rect">
            <a:avLst/>
          </a:prstGeom>
        </p:spPr>
      </p:pic>
    </p:spTree>
    <p:extLst>
      <p:ext uri="{BB962C8B-B14F-4D97-AF65-F5344CB8AC3E}">
        <p14:creationId xmlns:p14="http://schemas.microsoft.com/office/powerpoint/2010/main" val="315009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9611"/>
            <a:ext cx="749935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Point Star 6"/>
          <p:cNvSpPr/>
          <p:nvPr/>
        </p:nvSpPr>
        <p:spPr bwMode="auto">
          <a:xfrm>
            <a:off x="3927475" y="1627185"/>
            <a:ext cx="355600" cy="300037"/>
          </a:xfrm>
          <a:prstGeom prst="star5">
            <a:avLst/>
          </a:prstGeom>
          <a:solidFill>
            <a:srgbClr val="FF0000"/>
          </a:solidFill>
          <a:ln w="9525" cap="flat" cmpd="sng" algn="ctr">
            <a:noFill/>
            <a:prstDash val="solid"/>
            <a:round/>
            <a:headEnd type="none" w="med" len="med"/>
            <a:tailEnd type="none" w="med" len="med"/>
          </a:ln>
          <a:effectLst/>
        </p:spPr>
        <p:txBody>
          <a:bodyPr anchor="ctr"/>
          <a:lstStyle/>
          <a:p>
            <a:pPr>
              <a:defRPr/>
            </a:pPr>
            <a:endParaRPr lang="en-US">
              <a:latin typeface="Arial Narrow" pitchFamily="28" charset="0"/>
              <a:ea typeface="ＭＳ Ｐゴシック" pitchFamily="28" charset="-128"/>
            </a:endParaRPr>
          </a:p>
        </p:txBody>
      </p:sp>
      <p:sp>
        <p:nvSpPr>
          <p:cNvPr id="8" name="5-Point Star 7"/>
          <p:cNvSpPr/>
          <p:nvPr/>
        </p:nvSpPr>
        <p:spPr bwMode="auto">
          <a:xfrm>
            <a:off x="6450013" y="1346197"/>
            <a:ext cx="354012" cy="300038"/>
          </a:xfrm>
          <a:prstGeom prst="star5">
            <a:avLst/>
          </a:prstGeom>
          <a:solidFill>
            <a:srgbClr val="FF0000"/>
          </a:solidFill>
          <a:ln w="9525" cap="flat" cmpd="sng" algn="ctr">
            <a:noFill/>
            <a:prstDash val="solid"/>
            <a:round/>
            <a:headEnd type="none" w="med" len="med"/>
            <a:tailEnd type="none" w="med" len="med"/>
          </a:ln>
          <a:effectLst/>
        </p:spPr>
        <p:txBody>
          <a:bodyPr anchor="ctr"/>
          <a:lstStyle/>
          <a:p>
            <a:pPr>
              <a:defRPr/>
            </a:pPr>
            <a:endParaRPr lang="en-US">
              <a:latin typeface="Arial Narrow" pitchFamily="28" charset="0"/>
              <a:ea typeface="ＭＳ Ｐゴシック" pitchFamily="28" charset="-128"/>
            </a:endParaRPr>
          </a:p>
        </p:txBody>
      </p:sp>
      <p:sp>
        <p:nvSpPr>
          <p:cNvPr id="9" name="5-Point Star 8"/>
          <p:cNvSpPr/>
          <p:nvPr/>
        </p:nvSpPr>
        <p:spPr bwMode="auto">
          <a:xfrm>
            <a:off x="3749675" y="2808285"/>
            <a:ext cx="355600" cy="300037"/>
          </a:xfrm>
          <a:prstGeom prst="star5">
            <a:avLst/>
          </a:prstGeom>
          <a:solidFill>
            <a:srgbClr val="FF0000"/>
          </a:solidFill>
          <a:ln w="9525" cap="flat" cmpd="sng" algn="ctr">
            <a:noFill/>
            <a:prstDash val="solid"/>
            <a:round/>
            <a:headEnd type="none" w="med" len="med"/>
            <a:tailEnd type="none" w="med" len="med"/>
          </a:ln>
          <a:effectLst/>
        </p:spPr>
        <p:txBody>
          <a:bodyPr anchor="ctr"/>
          <a:lstStyle/>
          <a:p>
            <a:pPr>
              <a:defRPr/>
            </a:pPr>
            <a:endParaRPr lang="en-US">
              <a:latin typeface="Arial Narrow" pitchFamily="28" charset="0"/>
              <a:ea typeface="ＭＳ Ｐゴシック" pitchFamily="28" charset="-128"/>
            </a:endParaRPr>
          </a:p>
        </p:txBody>
      </p:sp>
      <p:sp>
        <p:nvSpPr>
          <p:cNvPr id="10" name="5-Point Star 9"/>
          <p:cNvSpPr/>
          <p:nvPr/>
        </p:nvSpPr>
        <p:spPr bwMode="auto">
          <a:xfrm>
            <a:off x="4632325" y="2259010"/>
            <a:ext cx="355600" cy="300037"/>
          </a:xfrm>
          <a:prstGeom prst="star5">
            <a:avLst/>
          </a:prstGeom>
          <a:solidFill>
            <a:srgbClr val="FF0000"/>
          </a:solidFill>
          <a:ln w="9525" cap="flat" cmpd="sng" algn="ctr">
            <a:noFill/>
            <a:prstDash val="solid"/>
            <a:round/>
            <a:headEnd type="none" w="med" len="med"/>
            <a:tailEnd type="none" w="med" len="med"/>
          </a:ln>
          <a:effectLst/>
        </p:spPr>
        <p:txBody>
          <a:bodyPr anchor="ctr"/>
          <a:lstStyle/>
          <a:p>
            <a:pPr>
              <a:defRPr/>
            </a:pPr>
            <a:endParaRPr lang="en-US">
              <a:latin typeface="Arial Narrow" pitchFamily="28" charset="0"/>
              <a:ea typeface="ＭＳ Ｐゴシック" pitchFamily="28" charset="-128"/>
            </a:endParaRPr>
          </a:p>
        </p:txBody>
      </p:sp>
      <p:sp>
        <p:nvSpPr>
          <p:cNvPr id="11" name="5-Point Star 10"/>
          <p:cNvSpPr/>
          <p:nvPr/>
        </p:nvSpPr>
        <p:spPr bwMode="auto">
          <a:xfrm>
            <a:off x="5408613" y="2466972"/>
            <a:ext cx="354012" cy="300038"/>
          </a:xfrm>
          <a:prstGeom prst="star5">
            <a:avLst/>
          </a:prstGeom>
          <a:solidFill>
            <a:srgbClr val="FF0000"/>
          </a:solidFill>
          <a:ln w="9525" cap="flat" cmpd="sng" algn="ctr">
            <a:noFill/>
            <a:prstDash val="solid"/>
            <a:round/>
            <a:headEnd type="none" w="med" len="med"/>
            <a:tailEnd type="none" w="med" len="med"/>
          </a:ln>
          <a:effectLst/>
        </p:spPr>
        <p:txBody>
          <a:bodyPr anchor="ctr"/>
          <a:lstStyle/>
          <a:p>
            <a:pPr>
              <a:defRPr/>
            </a:pPr>
            <a:endParaRPr lang="en-US">
              <a:latin typeface="Arial Narrow" pitchFamily="28" charset="0"/>
              <a:ea typeface="ＭＳ Ｐゴシック" pitchFamily="28" charset="-128"/>
            </a:endParaRPr>
          </a:p>
        </p:txBody>
      </p:sp>
      <p:sp>
        <p:nvSpPr>
          <p:cNvPr id="16" name="5-Point Star 15"/>
          <p:cNvSpPr/>
          <p:nvPr/>
        </p:nvSpPr>
        <p:spPr bwMode="auto">
          <a:xfrm>
            <a:off x="2801938" y="2897185"/>
            <a:ext cx="354012" cy="300037"/>
          </a:xfrm>
          <a:prstGeom prst="star5">
            <a:avLst/>
          </a:prstGeom>
          <a:solidFill>
            <a:srgbClr val="FF0000"/>
          </a:solidFill>
          <a:ln w="9525" cap="flat" cmpd="sng" algn="ctr">
            <a:noFill/>
            <a:prstDash val="solid"/>
            <a:round/>
            <a:headEnd type="none" w="med" len="med"/>
            <a:tailEnd type="none" w="med" len="med"/>
          </a:ln>
          <a:effectLst/>
        </p:spPr>
        <p:txBody>
          <a:bodyPr anchor="ctr"/>
          <a:lstStyle/>
          <a:p>
            <a:pPr>
              <a:defRPr/>
            </a:pPr>
            <a:endParaRPr lang="en-US">
              <a:latin typeface="Arial Narrow" pitchFamily="28" charset="0"/>
              <a:ea typeface="ＭＳ Ｐゴシック" pitchFamily="28" charset="-128"/>
            </a:endParaRPr>
          </a:p>
        </p:txBody>
      </p:sp>
      <p:sp>
        <p:nvSpPr>
          <p:cNvPr id="17" name="5-Point Star 16"/>
          <p:cNvSpPr/>
          <p:nvPr/>
        </p:nvSpPr>
        <p:spPr bwMode="auto">
          <a:xfrm>
            <a:off x="688975" y="2462210"/>
            <a:ext cx="354013" cy="301625"/>
          </a:xfrm>
          <a:prstGeom prst="star5">
            <a:avLst/>
          </a:prstGeom>
          <a:solidFill>
            <a:srgbClr val="FF0000"/>
          </a:solidFill>
          <a:ln w="9525" cap="flat" cmpd="sng" algn="ctr">
            <a:noFill/>
            <a:prstDash val="solid"/>
            <a:round/>
            <a:headEnd type="none" w="med" len="med"/>
            <a:tailEnd type="none" w="med" len="med"/>
          </a:ln>
          <a:effectLst/>
        </p:spPr>
        <p:txBody>
          <a:bodyPr anchor="ctr"/>
          <a:lstStyle/>
          <a:p>
            <a:pPr>
              <a:defRPr/>
            </a:pPr>
            <a:endParaRPr lang="en-US">
              <a:latin typeface="Arial Narrow" pitchFamily="28" charset="0"/>
              <a:ea typeface="ＭＳ Ｐゴシック" pitchFamily="28" charset="-128"/>
            </a:endParaRPr>
          </a:p>
        </p:txBody>
      </p:sp>
      <p:sp>
        <p:nvSpPr>
          <p:cNvPr id="19" name="5-Point Star 18"/>
          <p:cNvSpPr/>
          <p:nvPr/>
        </p:nvSpPr>
        <p:spPr bwMode="auto">
          <a:xfrm>
            <a:off x="5994400" y="1658935"/>
            <a:ext cx="354013" cy="300037"/>
          </a:xfrm>
          <a:prstGeom prst="star5">
            <a:avLst/>
          </a:prstGeom>
          <a:solidFill>
            <a:srgbClr val="FF0000"/>
          </a:solidFill>
          <a:ln w="9525" cap="flat" cmpd="sng" algn="ctr">
            <a:noFill/>
            <a:prstDash val="solid"/>
            <a:round/>
            <a:headEnd type="none" w="med" len="med"/>
            <a:tailEnd type="none" w="med" len="med"/>
          </a:ln>
          <a:effectLst/>
        </p:spPr>
        <p:txBody>
          <a:bodyPr anchor="ctr"/>
          <a:lstStyle/>
          <a:p>
            <a:pPr>
              <a:defRPr/>
            </a:pPr>
            <a:endParaRPr lang="en-US">
              <a:latin typeface="Arial Narrow" pitchFamily="28" charset="0"/>
              <a:ea typeface="ＭＳ Ｐゴシック" pitchFamily="28" charset="-128"/>
            </a:endParaRPr>
          </a:p>
        </p:txBody>
      </p:sp>
      <p:sp>
        <p:nvSpPr>
          <p:cNvPr id="20" name="5-Point Star 19"/>
          <p:cNvSpPr/>
          <p:nvPr/>
        </p:nvSpPr>
        <p:spPr bwMode="auto">
          <a:xfrm>
            <a:off x="3859213" y="3435347"/>
            <a:ext cx="354012" cy="300038"/>
          </a:xfrm>
          <a:prstGeom prst="star5">
            <a:avLst/>
          </a:prstGeom>
          <a:solidFill>
            <a:srgbClr val="FF0000"/>
          </a:solidFill>
          <a:ln w="9525" cap="flat" cmpd="sng" algn="ctr">
            <a:noFill/>
            <a:prstDash val="solid"/>
            <a:round/>
            <a:headEnd type="none" w="med" len="med"/>
            <a:tailEnd type="none" w="med" len="med"/>
          </a:ln>
          <a:effectLst/>
        </p:spPr>
        <p:txBody>
          <a:bodyPr anchor="ctr"/>
          <a:lstStyle/>
          <a:p>
            <a:pPr>
              <a:defRPr/>
            </a:pPr>
            <a:endParaRPr lang="en-US">
              <a:latin typeface="Arial Narrow" pitchFamily="28" charset="0"/>
              <a:ea typeface="ＭＳ Ｐゴシック" pitchFamily="28" charset="-128"/>
            </a:endParaRPr>
          </a:p>
        </p:txBody>
      </p:sp>
      <p:sp>
        <p:nvSpPr>
          <p:cNvPr id="22" name="5-Point Star 21"/>
          <p:cNvSpPr/>
          <p:nvPr/>
        </p:nvSpPr>
        <p:spPr bwMode="auto">
          <a:xfrm>
            <a:off x="5124450" y="1752597"/>
            <a:ext cx="354013" cy="301625"/>
          </a:xfrm>
          <a:prstGeom prst="star5">
            <a:avLst/>
          </a:prstGeom>
          <a:solidFill>
            <a:srgbClr val="FF0000"/>
          </a:solidFill>
          <a:ln w="9525" cap="flat" cmpd="sng" algn="ctr">
            <a:noFill/>
            <a:prstDash val="solid"/>
            <a:round/>
            <a:headEnd type="none" w="med" len="med"/>
            <a:tailEnd type="none" w="med" len="med"/>
          </a:ln>
          <a:effectLst/>
        </p:spPr>
        <p:txBody>
          <a:bodyPr anchor="ctr"/>
          <a:lstStyle/>
          <a:p>
            <a:pPr>
              <a:defRPr/>
            </a:pPr>
            <a:endParaRPr lang="en-US">
              <a:latin typeface="Arial Narrow" pitchFamily="28" charset="0"/>
              <a:ea typeface="ＭＳ Ｐゴシック" pitchFamily="28" charset="-128"/>
            </a:endParaRPr>
          </a:p>
        </p:txBody>
      </p:sp>
      <p:sp>
        <p:nvSpPr>
          <p:cNvPr id="24" name="5-Point Star 23"/>
          <p:cNvSpPr/>
          <p:nvPr/>
        </p:nvSpPr>
        <p:spPr bwMode="auto">
          <a:xfrm>
            <a:off x="865188" y="1681160"/>
            <a:ext cx="355600" cy="300037"/>
          </a:xfrm>
          <a:prstGeom prst="star5">
            <a:avLst/>
          </a:prstGeom>
          <a:solidFill>
            <a:srgbClr val="FF0000"/>
          </a:solidFill>
          <a:ln w="9525" cap="flat" cmpd="sng" algn="ctr">
            <a:noFill/>
            <a:prstDash val="solid"/>
            <a:round/>
            <a:headEnd type="none" w="med" len="med"/>
            <a:tailEnd type="none" w="med" len="med"/>
          </a:ln>
          <a:effectLst/>
        </p:spPr>
        <p:txBody>
          <a:bodyPr anchor="ctr"/>
          <a:lstStyle/>
          <a:p>
            <a:pPr>
              <a:defRPr/>
            </a:pPr>
            <a:endParaRPr lang="en-US">
              <a:latin typeface="Arial Narrow" pitchFamily="28" charset="0"/>
              <a:ea typeface="ＭＳ Ｐゴシック" pitchFamily="28" charset="-128"/>
            </a:endParaRPr>
          </a:p>
        </p:txBody>
      </p:sp>
      <p:sp>
        <p:nvSpPr>
          <p:cNvPr id="25" name="5-Point Star 24"/>
          <p:cNvSpPr/>
          <p:nvPr/>
        </p:nvSpPr>
        <p:spPr bwMode="auto">
          <a:xfrm>
            <a:off x="4283075" y="3840160"/>
            <a:ext cx="354013" cy="300037"/>
          </a:xfrm>
          <a:prstGeom prst="star5">
            <a:avLst/>
          </a:prstGeom>
          <a:solidFill>
            <a:srgbClr val="FF0000"/>
          </a:solidFill>
          <a:ln w="9525" cap="flat" cmpd="sng" algn="ctr">
            <a:noFill/>
            <a:prstDash val="solid"/>
            <a:round/>
            <a:headEnd type="none" w="med" len="med"/>
            <a:tailEnd type="none" w="med" len="med"/>
          </a:ln>
          <a:effectLst/>
        </p:spPr>
        <p:txBody>
          <a:bodyPr anchor="ctr"/>
          <a:lstStyle/>
          <a:p>
            <a:pPr>
              <a:defRPr/>
            </a:pPr>
            <a:endParaRPr lang="en-US">
              <a:latin typeface="Arial Narrow" pitchFamily="28" charset="0"/>
              <a:ea typeface="ＭＳ Ｐゴシック" pitchFamily="28" charset="-128"/>
            </a:endParaRPr>
          </a:p>
        </p:txBody>
      </p:sp>
      <p:sp>
        <p:nvSpPr>
          <p:cNvPr id="26" name="5-Point Star 25"/>
          <p:cNvSpPr/>
          <p:nvPr/>
        </p:nvSpPr>
        <p:spPr bwMode="auto">
          <a:xfrm>
            <a:off x="5638800" y="3721097"/>
            <a:ext cx="355600" cy="301625"/>
          </a:xfrm>
          <a:prstGeom prst="star5">
            <a:avLst/>
          </a:prstGeom>
          <a:solidFill>
            <a:srgbClr val="FF0000"/>
          </a:solidFill>
          <a:ln w="9525" cap="flat" cmpd="sng" algn="ctr">
            <a:noFill/>
            <a:prstDash val="solid"/>
            <a:round/>
            <a:headEnd type="none" w="med" len="med"/>
            <a:tailEnd type="none" w="med" len="med"/>
          </a:ln>
          <a:effectLst/>
        </p:spPr>
        <p:txBody>
          <a:bodyPr anchor="ctr"/>
          <a:lstStyle/>
          <a:p>
            <a:pPr>
              <a:defRPr/>
            </a:pPr>
            <a:endParaRPr lang="en-US">
              <a:latin typeface="Arial Narrow" pitchFamily="28" charset="0"/>
              <a:ea typeface="ＭＳ Ｐゴシック" pitchFamily="28" charset="-128"/>
            </a:endParaRPr>
          </a:p>
        </p:txBody>
      </p:sp>
      <p:sp>
        <p:nvSpPr>
          <p:cNvPr id="28" name="5-Point Star 27"/>
          <p:cNvSpPr/>
          <p:nvPr/>
        </p:nvSpPr>
        <p:spPr bwMode="auto">
          <a:xfrm>
            <a:off x="5805488" y="2108197"/>
            <a:ext cx="355600" cy="300038"/>
          </a:xfrm>
          <a:prstGeom prst="star5">
            <a:avLst/>
          </a:prstGeom>
          <a:solidFill>
            <a:srgbClr val="FF0000"/>
          </a:solidFill>
          <a:ln w="9525" cap="flat" cmpd="sng" algn="ctr">
            <a:noFill/>
            <a:prstDash val="solid"/>
            <a:round/>
            <a:headEnd type="none" w="med" len="med"/>
            <a:tailEnd type="none" w="med" len="med"/>
          </a:ln>
          <a:effectLst/>
        </p:spPr>
        <p:txBody>
          <a:bodyPr anchor="ctr"/>
          <a:lstStyle/>
          <a:p>
            <a:pPr>
              <a:defRPr/>
            </a:pPr>
            <a:endParaRPr lang="en-US">
              <a:latin typeface="Arial Narrow" pitchFamily="28" charset="0"/>
              <a:ea typeface="ＭＳ Ｐゴシック" pitchFamily="28" charset="-128"/>
            </a:endParaRPr>
          </a:p>
        </p:txBody>
      </p:sp>
      <p:sp>
        <p:nvSpPr>
          <p:cNvPr id="29" name="5-Point Star 28"/>
          <p:cNvSpPr/>
          <p:nvPr/>
        </p:nvSpPr>
        <p:spPr bwMode="auto">
          <a:xfrm>
            <a:off x="925513" y="1103310"/>
            <a:ext cx="354012" cy="300037"/>
          </a:xfrm>
          <a:prstGeom prst="star5">
            <a:avLst/>
          </a:prstGeom>
          <a:solidFill>
            <a:srgbClr val="FF0000"/>
          </a:solidFill>
          <a:ln w="9525" cap="flat" cmpd="sng" algn="ctr">
            <a:noFill/>
            <a:prstDash val="solid"/>
            <a:round/>
            <a:headEnd type="none" w="med" len="med"/>
            <a:tailEnd type="none" w="med" len="med"/>
          </a:ln>
          <a:effectLst/>
        </p:spPr>
        <p:txBody>
          <a:bodyPr anchor="ctr"/>
          <a:lstStyle/>
          <a:p>
            <a:pPr>
              <a:defRPr/>
            </a:pPr>
            <a:endParaRPr lang="en-US">
              <a:latin typeface="Arial Narrow" pitchFamily="28" charset="0"/>
              <a:ea typeface="ＭＳ Ｐゴシック" pitchFamily="28" charset="-128"/>
            </a:endParaRPr>
          </a:p>
        </p:txBody>
      </p:sp>
      <p:sp>
        <p:nvSpPr>
          <p:cNvPr id="30" name="5-Point Star 29"/>
          <p:cNvSpPr/>
          <p:nvPr/>
        </p:nvSpPr>
        <p:spPr bwMode="auto">
          <a:xfrm>
            <a:off x="1552575" y="4875210"/>
            <a:ext cx="355600" cy="300037"/>
          </a:xfrm>
          <a:prstGeom prst="star5">
            <a:avLst/>
          </a:prstGeom>
          <a:solidFill>
            <a:srgbClr val="FF0000"/>
          </a:solidFill>
          <a:ln w="9525" cap="flat" cmpd="sng" algn="ctr">
            <a:noFill/>
            <a:prstDash val="solid"/>
            <a:round/>
            <a:headEnd type="none" w="med" len="med"/>
            <a:tailEnd type="none" w="med" len="med"/>
          </a:ln>
          <a:effectLst/>
        </p:spPr>
        <p:txBody>
          <a:bodyPr anchor="ctr"/>
          <a:lstStyle/>
          <a:p>
            <a:pPr>
              <a:defRPr/>
            </a:pPr>
            <a:endParaRPr lang="en-US">
              <a:latin typeface="Arial Narrow" pitchFamily="28" charset="0"/>
              <a:ea typeface="ＭＳ Ｐゴシック" pitchFamily="28" charset="-128"/>
            </a:endParaRPr>
          </a:p>
        </p:txBody>
      </p:sp>
      <p:sp>
        <p:nvSpPr>
          <p:cNvPr id="31" name="5-Point Star 30"/>
          <p:cNvSpPr/>
          <p:nvPr/>
        </p:nvSpPr>
        <p:spPr bwMode="auto">
          <a:xfrm>
            <a:off x="2600325" y="3676647"/>
            <a:ext cx="354013" cy="300038"/>
          </a:xfrm>
          <a:prstGeom prst="star5">
            <a:avLst/>
          </a:prstGeom>
          <a:solidFill>
            <a:srgbClr val="FF0000"/>
          </a:solidFill>
          <a:ln w="9525" cap="flat" cmpd="sng" algn="ctr">
            <a:noFill/>
            <a:prstDash val="solid"/>
            <a:round/>
            <a:headEnd type="none" w="med" len="med"/>
            <a:tailEnd type="none" w="med" len="med"/>
          </a:ln>
          <a:effectLst/>
        </p:spPr>
        <p:txBody>
          <a:bodyPr anchor="ctr"/>
          <a:lstStyle/>
          <a:p>
            <a:pPr>
              <a:defRPr/>
            </a:pPr>
            <a:endParaRPr lang="en-US">
              <a:latin typeface="Arial Narrow" pitchFamily="28" charset="0"/>
              <a:ea typeface="ＭＳ Ｐゴシック" pitchFamily="28" charset="-128"/>
            </a:endParaRPr>
          </a:p>
        </p:txBody>
      </p:sp>
      <p:sp>
        <p:nvSpPr>
          <p:cNvPr id="32" name="5-Point Star 31"/>
          <p:cNvSpPr/>
          <p:nvPr/>
        </p:nvSpPr>
        <p:spPr bwMode="auto">
          <a:xfrm>
            <a:off x="4460875" y="3194047"/>
            <a:ext cx="354013" cy="300038"/>
          </a:xfrm>
          <a:prstGeom prst="star5">
            <a:avLst/>
          </a:prstGeom>
          <a:solidFill>
            <a:srgbClr val="FF0000"/>
          </a:solidFill>
          <a:ln w="9525" cap="flat" cmpd="sng" algn="ctr">
            <a:noFill/>
            <a:prstDash val="solid"/>
            <a:round/>
            <a:headEnd type="none" w="med" len="med"/>
            <a:tailEnd type="none" w="med" len="med"/>
          </a:ln>
          <a:effectLst/>
        </p:spPr>
        <p:txBody>
          <a:bodyPr anchor="ctr"/>
          <a:lstStyle/>
          <a:p>
            <a:pPr>
              <a:defRPr/>
            </a:pPr>
            <a:endParaRPr lang="en-US">
              <a:latin typeface="Arial Narrow" pitchFamily="28" charset="0"/>
              <a:ea typeface="ＭＳ Ｐゴシック" pitchFamily="28" charset="-128"/>
            </a:endParaRPr>
          </a:p>
        </p:txBody>
      </p:sp>
      <p:sp>
        <p:nvSpPr>
          <p:cNvPr id="23" name="5-Point Star 22"/>
          <p:cNvSpPr/>
          <p:nvPr/>
        </p:nvSpPr>
        <p:spPr bwMode="auto">
          <a:xfrm>
            <a:off x="4181475" y="2185985"/>
            <a:ext cx="354013" cy="300037"/>
          </a:xfrm>
          <a:prstGeom prst="star5">
            <a:avLst/>
          </a:prstGeom>
          <a:solidFill>
            <a:srgbClr val="FF0000"/>
          </a:solidFill>
          <a:ln w="9525" cap="flat" cmpd="sng" algn="ctr">
            <a:noFill/>
            <a:prstDash val="solid"/>
            <a:round/>
            <a:headEnd type="none" w="med" len="med"/>
            <a:tailEnd type="none" w="med" len="med"/>
          </a:ln>
          <a:effectLst/>
        </p:spPr>
        <p:txBody>
          <a:bodyPr anchor="ctr"/>
          <a:lstStyle/>
          <a:p>
            <a:pPr>
              <a:defRPr/>
            </a:pPr>
            <a:endParaRPr lang="en-US">
              <a:latin typeface="Arial Narrow" pitchFamily="28" charset="0"/>
              <a:ea typeface="ＭＳ Ｐゴシック" pitchFamily="28" charset="-128"/>
            </a:endParaRPr>
          </a:p>
        </p:txBody>
      </p:sp>
      <p:sp>
        <p:nvSpPr>
          <p:cNvPr id="27" name="5-Point Star 26"/>
          <p:cNvSpPr/>
          <p:nvPr/>
        </p:nvSpPr>
        <p:spPr bwMode="auto">
          <a:xfrm>
            <a:off x="6437313" y="2070097"/>
            <a:ext cx="354012" cy="300038"/>
          </a:xfrm>
          <a:prstGeom prst="star5">
            <a:avLst/>
          </a:prstGeom>
          <a:solidFill>
            <a:srgbClr val="FF0000"/>
          </a:solidFill>
          <a:ln w="9525" cap="flat" cmpd="sng" algn="ctr">
            <a:noFill/>
            <a:prstDash val="solid"/>
            <a:round/>
            <a:headEnd type="none" w="med" len="med"/>
            <a:tailEnd type="none" w="med" len="med"/>
          </a:ln>
          <a:effectLst/>
        </p:spPr>
        <p:txBody>
          <a:bodyPr anchor="ctr"/>
          <a:lstStyle/>
          <a:p>
            <a:pPr>
              <a:defRPr/>
            </a:pPr>
            <a:endParaRPr lang="en-US">
              <a:latin typeface="Arial Narrow" pitchFamily="28" charset="0"/>
              <a:ea typeface="ＭＳ Ｐゴシック" pitchFamily="28" charset="-128"/>
            </a:endParaRPr>
          </a:p>
        </p:txBody>
      </p:sp>
      <p:sp>
        <p:nvSpPr>
          <p:cNvPr id="3096" name="Slide Number Placeholder 3"/>
          <p:cNvSpPr txBox="1">
            <a:spLocks/>
          </p:cNvSpPr>
          <p:nvPr/>
        </p:nvSpPr>
        <p:spPr bwMode="auto">
          <a:xfrm>
            <a:off x="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2"/>
                </a:solidFill>
                <a:latin typeface="Arial Narrow" pitchFamily="34" charset="0"/>
                <a:ea typeface="ＭＳ Ｐゴシック" pitchFamily="34" charset="-128"/>
              </a:defRPr>
            </a:lvl1pPr>
            <a:lvl2pPr marL="742950" indent="-285750" eaLnBrk="0" hangingPunct="0">
              <a:defRPr sz="3000">
                <a:solidFill>
                  <a:schemeClr val="tx2"/>
                </a:solidFill>
                <a:latin typeface="Arial Narrow" pitchFamily="34" charset="0"/>
                <a:ea typeface="ＭＳ Ｐゴシック" pitchFamily="34" charset="-128"/>
              </a:defRPr>
            </a:lvl2pPr>
            <a:lvl3pPr marL="1143000" indent="-228600" eaLnBrk="0" hangingPunct="0">
              <a:defRPr sz="3000">
                <a:solidFill>
                  <a:schemeClr val="tx2"/>
                </a:solidFill>
                <a:latin typeface="Arial Narrow" pitchFamily="34" charset="0"/>
                <a:ea typeface="ＭＳ Ｐゴシック" pitchFamily="34" charset="-128"/>
              </a:defRPr>
            </a:lvl3pPr>
            <a:lvl4pPr marL="1600200" indent="-228600" eaLnBrk="0" hangingPunct="0">
              <a:defRPr sz="3000">
                <a:solidFill>
                  <a:schemeClr val="tx2"/>
                </a:solidFill>
                <a:latin typeface="Arial Narrow" pitchFamily="34" charset="0"/>
                <a:ea typeface="ＭＳ Ｐゴシック" pitchFamily="34" charset="-128"/>
              </a:defRPr>
            </a:lvl4pPr>
            <a:lvl5pPr marL="2057400" indent="-228600" eaLnBrk="0" hangingPunct="0">
              <a:defRPr sz="3000">
                <a:solidFill>
                  <a:schemeClr val="tx2"/>
                </a:solidFill>
                <a:latin typeface="Arial Narrow" pitchFamily="34" charset="0"/>
                <a:ea typeface="ＭＳ Ｐゴシック" pitchFamily="34" charset="-128"/>
              </a:defRPr>
            </a:lvl5pPr>
            <a:lvl6pPr marL="2514600" indent="-228600" eaLnBrk="0" fontAlgn="base" hangingPunct="0">
              <a:spcBef>
                <a:spcPct val="0"/>
              </a:spcBef>
              <a:spcAft>
                <a:spcPct val="0"/>
              </a:spcAft>
              <a:defRPr sz="3000">
                <a:solidFill>
                  <a:schemeClr val="tx2"/>
                </a:solidFill>
                <a:latin typeface="Arial Narrow" pitchFamily="34" charset="0"/>
                <a:ea typeface="ＭＳ Ｐゴシック" pitchFamily="34" charset="-128"/>
              </a:defRPr>
            </a:lvl6pPr>
            <a:lvl7pPr marL="2971800" indent="-228600" eaLnBrk="0" fontAlgn="base" hangingPunct="0">
              <a:spcBef>
                <a:spcPct val="0"/>
              </a:spcBef>
              <a:spcAft>
                <a:spcPct val="0"/>
              </a:spcAft>
              <a:defRPr sz="3000">
                <a:solidFill>
                  <a:schemeClr val="tx2"/>
                </a:solidFill>
                <a:latin typeface="Arial Narrow" pitchFamily="34" charset="0"/>
                <a:ea typeface="ＭＳ Ｐゴシック" pitchFamily="34" charset="-128"/>
              </a:defRPr>
            </a:lvl7pPr>
            <a:lvl8pPr marL="3429000" indent="-228600" eaLnBrk="0" fontAlgn="base" hangingPunct="0">
              <a:spcBef>
                <a:spcPct val="0"/>
              </a:spcBef>
              <a:spcAft>
                <a:spcPct val="0"/>
              </a:spcAft>
              <a:defRPr sz="3000">
                <a:solidFill>
                  <a:schemeClr val="tx2"/>
                </a:solidFill>
                <a:latin typeface="Arial Narrow" pitchFamily="34" charset="0"/>
                <a:ea typeface="ＭＳ Ｐゴシック" pitchFamily="34" charset="-128"/>
              </a:defRPr>
            </a:lvl8pPr>
            <a:lvl9pPr marL="3886200" indent="-228600" eaLnBrk="0" fontAlgn="base" hangingPunct="0">
              <a:spcBef>
                <a:spcPct val="0"/>
              </a:spcBef>
              <a:spcAft>
                <a:spcPct val="0"/>
              </a:spcAft>
              <a:defRPr sz="3000">
                <a:solidFill>
                  <a:schemeClr val="tx2"/>
                </a:solidFill>
                <a:latin typeface="Arial Narrow" pitchFamily="34" charset="0"/>
                <a:ea typeface="ＭＳ Ｐゴシック" pitchFamily="34" charset="-128"/>
              </a:defRPr>
            </a:lvl9pPr>
          </a:lstStyle>
          <a:p>
            <a:fld id="{33FE04EB-7C31-46AF-A977-40D14B6C93AF}" type="slidenum">
              <a:rPr lang="en-US" sz="1100" b="1">
                <a:solidFill>
                  <a:schemeClr val="bg1"/>
                </a:solidFill>
              </a:rPr>
              <a:pPr/>
              <a:t>7</a:t>
            </a:fld>
            <a:endParaRPr lang="en-US" sz="1100" b="1">
              <a:solidFill>
                <a:schemeClr val="bg1"/>
              </a:solidFill>
            </a:endParaRPr>
          </a:p>
        </p:txBody>
      </p:sp>
      <p:sp>
        <p:nvSpPr>
          <p:cNvPr id="34" name="5-Point Star 33"/>
          <p:cNvSpPr/>
          <p:nvPr/>
        </p:nvSpPr>
        <p:spPr bwMode="auto">
          <a:xfrm>
            <a:off x="4994051" y="2280039"/>
            <a:ext cx="355600" cy="300037"/>
          </a:xfrm>
          <a:prstGeom prst="star5">
            <a:avLst/>
          </a:prstGeom>
          <a:solidFill>
            <a:srgbClr val="FF0000"/>
          </a:solidFill>
          <a:ln w="9525" cap="flat" cmpd="sng" algn="ctr">
            <a:noFill/>
            <a:prstDash val="solid"/>
            <a:round/>
            <a:headEnd type="none" w="med" len="med"/>
            <a:tailEnd type="none" w="med" len="med"/>
          </a:ln>
          <a:effectLst/>
        </p:spPr>
        <p:txBody>
          <a:bodyPr anchor="ctr"/>
          <a:lstStyle/>
          <a:p>
            <a:pPr>
              <a:defRPr/>
            </a:pPr>
            <a:endParaRPr lang="en-US">
              <a:latin typeface="Arial Narrow" pitchFamily="28" charset="0"/>
              <a:ea typeface="ＭＳ Ｐゴシック" pitchFamily="28" charset="-128"/>
            </a:endParaRPr>
          </a:p>
        </p:txBody>
      </p:sp>
      <p:pic>
        <p:nvPicPr>
          <p:cNvPr id="3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074" y="4140197"/>
            <a:ext cx="3104764" cy="2465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Title 1"/>
          <p:cNvSpPr>
            <a:spLocks noGrp="1"/>
          </p:cNvSpPr>
          <p:nvPr>
            <p:ph type="title"/>
          </p:nvPr>
        </p:nvSpPr>
        <p:spPr>
          <a:xfrm>
            <a:off x="458788" y="304800"/>
            <a:ext cx="8153400" cy="623887"/>
          </a:xfrm>
        </p:spPr>
        <p:txBody>
          <a:bodyPr>
            <a:normAutofit fontScale="90000"/>
          </a:bodyPr>
          <a:lstStyle/>
          <a:p>
            <a:r>
              <a:rPr lang="en-US" dirty="0" smtClean="0"/>
              <a:t>How Do We Prepare Today?</a:t>
            </a:r>
          </a:p>
        </p:txBody>
      </p:sp>
      <p:sp>
        <p:nvSpPr>
          <p:cNvPr id="36" name="Slide Number Placeholder 1"/>
          <p:cNvSpPr>
            <a:spLocks noGrp="1"/>
          </p:cNvSpPr>
          <p:nvPr>
            <p:ph type="sldNum" sz="quarter" idx="12"/>
          </p:nvPr>
        </p:nvSpPr>
        <p:spPr>
          <a:xfrm>
            <a:off x="6934200" y="6417711"/>
            <a:ext cx="2133600" cy="365125"/>
          </a:xfrm>
        </p:spPr>
        <p:txBody>
          <a:bodyPr/>
          <a:lstStyle/>
          <a:p>
            <a:pPr>
              <a:defRPr/>
            </a:pPr>
            <a:fld id="{8371BC4C-4421-4A7D-8E36-0C9CB77B8F9C}" type="slidenum">
              <a:rPr lang="en-US" smtClean="0"/>
              <a:pPr>
                <a:defRPr/>
              </a:pPr>
              <a:t>7</a:t>
            </a:fld>
            <a:endParaRPr lang="en-US" dirty="0"/>
          </a:p>
        </p:txBody>
      </p:sp>
      <p:sp>
        <p:nvSpPr>
          <p:cNvPr id="33" name="5-Point Star 32"/>
          <p:cNvSpPr/>
          <p:nvPr/>
        </p:nvSpPr>
        <p:spPr bwMode="auto">
          <a:xfrm>
            <a:off x="1695450" y="3643138"/>
            <a:ext cx="354013" cy="300038"/>
          </a:xfrm>
          <a:prstGeom prst="star5">
            <a:avLst/>
          </a:prstGeom>
          <a:solidFill>
            <a:srgbClr val="FF0000"/>
          </a:solidFill>
          <a:ln w="9525" cap="flat" cmpd="sng" algn="ctr">
            <a:noFill/>
            <a:prstDash val="solid"/>
            <a:round/>
            <a:headEnd type="none" w="med" len="med"/>
            <a:tailEnd type="none" w="med" len="med"/>
          </a:ln>
          <a:effectLst/>
        </p:spPr>
        <p:txBody>
          <a:bodyPr anchor="ctr"/>
          <a:lstStyle/>
          <a:p>
            <a:pPr>
              <a:defRPr/>
            </a:pPr>
            <a:endParaRPr lang="en-US">
              <a:latin typeface="Arial Narrow" pitchFamily="28" charset="0"/>
              <a:ea typeface="ＭＳ Ｐゴシック" pitchFamily="28" charset="-128"/>
            </a:endParaRPr>
          </a:p>
        </p:txBody>
      </p:sp>
    </p:spTree>
    <p:extLst>
      <p:ext uri="{BB962C8B-B14F-4D97-AF65-F5344CB8AC3E}">
        <p14:creationId xmlns:p14="http://schemas.microsoft.com/office/powerpoint/2010/main" val="2123344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Future Looks Quite Bright</a:t>
            </a:r>
            <a:endParaRPr lang="en-US" dirty="0"/>
          </a:p>
        </p:txBody>
      </p:sp>
      <p:sp>
        <p:nvSpPr>
          <p:cNvPr id="4" name="Content Placeholder 3"/>
          <p:cNvSpPr>
            <a:spLocks noGrp="1"/>
          </p:cNvSpPr>
          <p:nvPr>
            <p:ph sz="half" idx="2"/>
          </p:nvPr>
        </p:nvSpPr>
        <p:spPr>
          <a:xfrm>
            <a:off x="4648200" y="1600200"/>
            <a:ext cx="4038600" cy="4756150"/>
          </a:xfrm>
        </p:spPr>
        <p:txBody>
          <a:bodyPr>
            <a:normAutofit/>
          </a:bodyPr>
          <a:lstStyle/>
          <a:p>
            <a:r>
              <a:rPr lang="en-US" dirty="0" smtClean="0"/>
              <a:t>And if you work in Behavioral Health</a:t>
            </a:r>
          </a:p>
          <a:p>
            <a:r>
              <a:rPr lang="en-US" dirty="0" smtClean="0"/>
              <a:t>More money</a:t>
            </a:r>
          </a:p>
          <a:p>
            <a:r>
              <a:rPr lang="en-US" dirty="0" smtClean="0"/>
              <a:t>More collaboration</a:t>
            </a:r>
          </a:p>
          <a:p>
            <a:r>
              <a:rPr lang="en-US" dirty="0" smtClean="0"/>
              <a:t>More success</a:t>
            </a:r>
          </a:p>
          <a:p>
            <a:r>
              <a:rPr lang="en-US" dirty="0" smtClean="0"/>
              <a:t>More respect</a:t>
            </a:r>
          </a:p>
          <a:p>
            <a:r>
              <a:rPr lang="en-US" dirty="0" smtClean="0"/>
              <a:t>Why?</a:t>
            </a:r>
          </a:p>
        </p:txBody>
      </p:sp>
      <p:sp>
        <p:nvSpPr>
          <p:cNvPr id="5" name="Slide Number Placeholder 4"/>
          <p:cNvSpPr>
            <a:spLocks noGrp="1"/>
          </p:cNvSpPr>
          <p:nvPr>
            <p:ph type="sldNum" sz="quarter" idx="12"/>
          </p:nvPr>
        </p:nvSpPr>
        <p:spPr/>
        <p:txBody>
          <a:bodyPr/>
          <a:lstStyle/>
          <a:p>
            <a:fld id="{90E53FC2-4B43-4E8D-B953-040648FCF2C5}" type="slidenum">
              <a:rPr lang="en-US" smtClean="0"/>
              <a:t>8</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3507475" cy="445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66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altLang="en-US" smtClean="0"/>
          </a:p>
        </p:txBody>
      </p:sp>
      <p:sp>
        <p:nvSpPr>
          <p:cNvPr id="10243" name="Content Placeholder 2"/>
          <p:cNvSpPr>
            <a:spLocks noGrp="1"/>
          </p:cNvSpPr>
          <p:nvPr>
            <p:ph idx="1"/>
          </p:nvPr>
        </p:nvSpPr>
        <p:spPr/>
        <p:txBody>
          <a:bodyPr/>
          <a:lstStyle/>
          <a:p>
            <a:pPr eaLnBrk="1" hangingPunct="1"/>
            <a:endParaRPr lang="en-US" altLang="en-US" smtClean="0"/>
          </a:p>
        </p:txBody>
      </p:sp>
      <p:pic>
        <p:nvPicPr>
          <p:cNvPr id="102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04788"/>
            <a:ext cx="8601075"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725" y="933450"/>
            <a:ext cx="280987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Slide Number Placeholder 3"/>
          <p:cNvSpPr>
            <a:spLocks noGrp="1"/>
          </p:cNvSpPr>
          <p:nvPr>
            <p:ph type="sldNum" sz="quarter" idx="12"/>
          </p:nvPr>
        </p:nvSpPr>
        <p:spPr bwMode="auto">
          <a:xfrm>
            <a:off x="6867525" y="6400800"/>
            <a:ext cx="2133600"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chemeClr val="tx2"/>
                </a:solidFill>
                <a:latin typeface="Arial Narrow" pitchFamily="34" charset="0"/>
                <a:ea typeface="ＭＳ Ｐゴシック" pitchFamily="34" charset="-128"/>
              </a:defRPr>
            </a:lvl1pPr>
            <a:lvl2pPr marL="742950" indent="-285750" eaLnBrk="0" hangingPunct="0">
              <a:defRPr sz="3000">
                <a:solidFill>
                  <a:schemeClr val="tx2"/>
                </a:solidFill>
                <a:latin typeface="Arial Narrow" pitchFamily="34" charset="0"/>
                <a:ea typeface="ＭＳ Ｐゴシック" pitchFamily="34" charset="-128"/>
              </a:defRPr>
            </a:lvl2pPr>
            <a:lvl3pPr marL="1143000" indent="-228600" eaLnBrk="0" hangingPunct="0">
              <a:defRPr sz="3000">
                <a:solidFill>
                  <a:schemeClr val="tx2"/>
                </a:solidFill>
                <a:latin typeface="Arial Narrow" pitchFamily="34" charset="0"/>
                <a:ea typeface="ＭＳ Ｐゴシック" pitchFamily="34" charset="-128"/>
              </a:defRPr>
            </a:lvl3pPr>
            <a:lvl4pPr marL="1600200" indent="-228600" eaLnBrk="0" hangingPunct="0">
              <a:defRPr sz="3000">
                <a:solidFill>
                  <a:schemeClr val="tx2"/>
                </a:solidFill>
                <a:latin typeface="Arial Narrow" pitchFamily="34" charset="0"/>
                <a:ea typeface="ＭＳ Ｐゴシック" pitchFamily="34" charset="-128"/>
              </a:defRPr>
            </a:lvl4pPr>
            <a:lvl5pPr marL="2057400" indent="-228600" eaLnBrk="0" hangingPunct="0">
              <a:defRPr sz="3000">
                <a:solidFill>
                  <a:schemeClr val="tx2"/>
                </a:solidFill>
                <a:latin typeface="Arial Narrow" pitchFamily="34" charset="0"/>
                <a:ea typeface="ＭＳ Ｐゴシック" pitchFamily="34" charset="-128"/>
              </a:defRPr>
            </a:lvl5pPr>
            <a:lvl6pPr marL="2514600" indent="-228600" eaLnBrk="0" fontAlgn="base" hangingPunct="0">
              <a:spcBef>
                <a:spcPct val="0"/>
              </a:spcBef>
              <a:spcAft>
                <a:spcPct val="0"/>
              </a:spcAft>
              <a:defRPr sz="3000">
                <a:solidFill>
                  <a:schemeClr val="tx2"/>
                </a:solidFill>
                <a:latin typeface="Arial Narrow" pitchFamily="34" charset="0"/>
                <a:ea typeface="ＭＳ Ｐゴシック" pitchFamily="34" charset="-128"/>
              </a:defRPr>
            </a:lvl6pPr>
            <a:lvl7pPr marL="2971800" indent="-228600" eaLnBrk="0" fontAlgn="base" hangingPunct="0">
              <a:spcBef>
                <a:spcPct val="0"/>
              </a:spcBef>
              <a:spcAft>
                <a:spcPct val="0"/>
              </a:spcAft>
              <a:defRPr sz="3000">
                <a:solidFill>
                  <a:schemeClr val="tx2"/>
                </a:solidFill>
                <a:latin typeface="Arial Narrow" pitchFamily="34" charset="0"/>
                <a:ea typeface="ＭＳ Ｐゴシック" pitchFamily="34" charset="-128"/>
              </a:defRPr>
            </a:lvl7pPr>
            <a:lvl8pPr marL="3429000" indent="-228600" eaLnBrk="0" fontAlgn="base" hangingPunct="0">
              <a:spcBef>
                <a:spcPct val="0"/>
              </a:spcBef>
              <a:spcAft>
                <a:spcPct val="0"/>
              </a:spcAft>
              <a:defRPr sz="3000">
                <a:solidFill>
                  <a:schemeClr val="tx2"/>
                </a:solidFill>
                <a:latin typeface="Arial Narrow" pitchFamily="34" charset="0"/>
                <a:ea typeface="ＭＳ Ｐゴシック" pitchFamily="34" charset="-128"/>
              </a:defRPr>
            </a:lvl8pPr>
            <a:lvl9pPr marL="3886200" indent="-228600" eaLnBrk="0" fontAlgn="base" hangingPunct="0">
              <a:spcBef>
                <a:spcPct val="0"/>
              </a:spcBef>
              <a:spcAft>
                <a:spcPct val="0"/>
              </a:spcAft>
              <a:defRPr sz="3000">
                <a:solidFill>
                  <a:schemeClr val="tx2"/>
                </a:solidFill>
                <a:latin typeface="Arial Narrow" pitchFamily="34" charset="0"/>
                <a:ea typeface="ＭＳ Ｐゴシック" pitchFamily="34" charset="-128"/>
              </a:defRPr>
            </a:lvl9pPr>
          </a:lstStyle>
          <a:p>
            <a:fld id="{705C1A26-23BE-427F-B6F0-732C2CF3C4C4}" type="slidenum">
              <a:rPr lang="en-US" altLang="en-US" sz="1000" smtClean="0">
                <a:solidFill>
                  <a:srgbClr val="004468"/>
                </a:solidFill>
              </a:rPr>
              <a:pPr/>
              <a:t>9</a:t>
            </a:fld>
            <a:endParaRPr lang="en-US" altLang="en-US" sz="1000" smtClean="0">
              <a:solidFill>
                <a:srgbClr val="004468"/>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270250"/>
            <a:ext cx="3810000" cy="334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4335463" y="5176838"/>
            <a:ext cx="429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2"/>
                </a:solidFill>
                <a:latin typeface="Arial Narrow" pitchFamily="34" charset="0"/>
                <a:ea typeface="ＭＳ Ｐゴシック" pitchFamily="34" charset="-128"/>
              </a:defRPr>
            </a:lvl1pPr>
            <a:lvl2pPr marL="742950" indent="-285750" eaLnBrk="0" hangingPunct="0">
              <a:defRPr sz="3000">
                <a:solidFill>
                  <a:schemeClr val="tx2"/>
                </a:solidFill>
                <a:latin typeface="Arial Narrow" pitchFamily="34" charset="0"/>
                <a:ea typeface="ＭＳ Ｐゴシック" pitchFamily="34" charset="-128"/>
              </a:defRPr>
            </a:lvl2pPr>
            <a:lvl3pPr marL="1143000" indent="-228600" eaLnBrk="0" hangingPunct="0">
              <a:defRPr sz="3000">
                <a:solidFill>
                  <a:schemeClr val="tx2"/>
                </a:solidFill>
                <a:latin typeface="Arial Narrow" pitchFamily="34" charset="0"/>
                <a:ea typeface="ＭＳ Ｐゴシック" pitchFamily="34" charset="-128"/>
              </a:defRPr>
            </a:lvl3pPr>
            <a:lvl4pPr marL="1600200" indent="-228600" eaLnBrk="0" hangingPunct="0">
              <a:defRPr sz="3000">
                <a:solidFill>
                  <a:schemeClr val="tx2"/>
                </a:solidFill>
                <a:latin typeface="Arial Narrow" pitchFamily="34" charset="0"/>
                <a:ea typeface="ＭＳ Ｐゴシック" pitchFamily="34" charset="-128"/>
              </a:defRPr>
            </a:lvl4pPr>
            <a:lvl5pPr marL="2057400" indent="-228600" eaLnBrk="0" hangingPunct="0">
              <a:defRPr sz="3000">
                <a:solidFill>
                  <a:schemeClr val="tx2"/>
                </a:solidFill>
                <a:latin typeface="Arial Narrow" pitchFamily="34" charset="0"/>
                <a:ea typeface="ＭＳ Ｐゴシック" pitchFamily="34" charset="-128"/>
              </a:defRPr>
            </a:lvl5pPr>
            <a:lvl6pPr marL="2514600" indent="-228600" eaLnBrk="0" fontAlgn="base" hangingPunct="0">
              <a:spcBef>
                <a:spcPct val="0"/>
              </a:spcBef>
              <a:spcAft>
                <a:spcPct val="0"/>
              </a:spcAft>
              <a:defRPr sz="3000">
                <a:solidFill>
                  <a:schemeClr val="tx2"/>
                </a:solidFill>
                <a:latin typeface="Arial Narrow" pitchFamily="34" charset="0"/>
                <a:ea typeface="ＭＳ Ｐゴシック" pitchFamily="34" charset="-128"/>
              </a:defRPr>
            </a:lvl6pPr>
            <a:lvl7pPr marL="2971800" indent="-228600" eaLnBrk="0" fontAlgn="base" hangingPunct="0">
              <a:spcBef>
                <a:spcPct val="0"/>
              </a:spcBef>
              <a:spcAft>
                <a:spcPct val="0"/>
              </a:spcAft>
              <a:defRPr sz="3000">
                <a:solidFill>
                  <a:schemeClr val="tx2"/>
                </a:solidFill>
                <a:latin typeface="Arial Narrow" pitchFamily="34" charset="0"/>
                <a:ea typeface="ＭＳ Ｐゴシック" pitchFamily="34" charset="-128"/>
              </a:defRPr>
            </a:lvl7pPr>
            <a:lvl8pPr marL="3429000" indent="-228600" eaLnBrk="0" fontAlgn="base" hangingPunct="0">
              <a:spcBef>
                <a:spcPct val="0"/>
              </a:spcBef>
              <a:spcAft>
                <a:spcPct val="0"/>
              </a:spcAft>
              <a:defRPr sz="3000">
                <a:solidFill>
                  <a:schemeClr val="tx2"/>
                </a:solidFill>
                <a:latin typeface="Arial Narrow" pitchFamily="34" charset="0"/>
                <a:ea typeface="ＭＳ Ｐゴシック" pitchFamily="34" charset="-128"/>
              </a:defRPr>
            </a:lvl8pPr>
            <a:lvl9pPr marL="3886200" indent="-228600" eaLnBrk="0" fontAlgn="base" hangingPunct="0">
              <a:spcBef>
                <a:spcPct val="0"/>
              </a:spcBef>
              <a:spcAft>
                <a:spcPct val="0"/>
              </a:spcAft>
              <a:defRPr sz="3000">
                <a:solidFill>
                  <a:schemeClr val="tx2"/>
                </a:solidFill>
                <a:latin typeface="Arial Narrow" pitchFamily="34" charset="0"/>
                <a:ea typeface="ＭＳ Ｐゴシック" pitchFamily="34" charset="-128"/>
              </a:defRPr>
            </a:lvl9pPr>
          </a:lstStyle>
          <a:p>
            <a:pPr eaLnBrk="1" hangingPunct="1"/>
            <a:r>
              <a:rPr lang="en-US" altLang="en-US" sz="6000" b="1">
                <a:solidFill>
                  <a:srgbClr val="FF0000"/>
                </a:solidFill>
              </a:rPr>
              <a:t>30% Waste</a:t>
            </a:r>
          </a:p>
        </p:txBody>
      </p:sp>
    </p:spTree>
    <p:extLst>
      <p:ext uri="{BB962C8B-B14F-4D97-AF65-F5344CB8AC3E}">
        <p14:creationId xmlns:p14="http://schemas.microsoft.com/office/powerpoint/2010/main" val="4194989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11854</TotalTime>
  <Words>926</Words>
  <Application>Microsoft Office PowerPoint</Application>
  <PresentationFormat>On-screen Show (4:3)</PresentationFormat>
  <Paragraphs>166</Paragraphs>
  <Slides>35</Slides>
  <Notes>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How are We Going to Get Paid Tomorrow… and How do We Prepare Today?</vt:lpstr>
      <vt:lpstr>How Are We Going to Get Paid Tomorrow: Short Answer</vt:lpstr>
      <vt:lpstr>PowerPoint Presentation</vt:lpstr>
      <vt:lpstr>PowerPoint Presentation</vt:lpstr>
      <vt:lpstr>PowerPoint Presentation</vt:lpstr>
      <vt:lpstr>PowerPoint Presentation</vt:lpstr>
      <vt:lpstr>How Do We Prepare Today?</vt:lpstr>
      <vt:lpstr>The Future Looks Quite Bright</vt:lpstr>
      <vt:lpstr>PowerPoint Presentation</vt:lpstr>
      <vt:lpstr>And for Folks with  Behavioral Health Disorders</vt:lpstr>
      <vt:lpstr>Purchasers, Payors, CEOs </vt:lpstr>
      <vt:lpstr>The Arizona Project</vt:lpstr>
      <vt:lpstr>CEOs in the Medical System Realize</vt:lpstr>
      <vt:lpstr>The CEOs Also Understand</vt:lpstr>
      <vt:lpstr>The Future Looks Quite Bright</vt:lpstr>
      <vt:lpstr>Skating to Where the Puck is Going</vt:lpstr>
      <vt:lpstr>The Vision: Health Neighborhood</vt:lpstr>
      <vt:lpstr>How Will We Make a Difference?</vt:lpstr>
      <vt:lpstr>How Will We Succeed?</vt:lpstr>
      <vt:lpstr>BHCOE Defined</vt:lpstr>
      <vt:lpstr>What Does this Look Like?</vt:lpstr>
      <vt:lpstr>BHCOE = 1) Easy Access</vt:lpstr>
      <vt:lpstr>BHCOE = 2) Comprehensive Care</vt:lpstr>
      <vt:lpstr>PowerPoint Presentation</vt:lpstr>
      <vt:lpstr>10 Required CCBHC Services</vt:lpstr>
      <vt:lpstr>9 Required CCBHC Services</vt:lpstr>
      <vt:lpstr>BHCOE = 3) Excellent Value</vt:lpstr>
      <vt:lpstr>BHCOE = 4) Excellent Outcomes</vt:lpstr>
      <vt:lpstr>Excellent Outcomes</vt:lpstr>
      <vt:lpstr>BHCOE = 5) World Class  Customer Service </vt:lpstr>
      <vt:lpstr>Employee Engagement</vt:lpstr>
      <vt:lpstr>The Energy Project</vt:lpstr>
      <vt:lpstr>What capabilities will  it take to get there?</vt:lpstr>
      <vt:lpstr>AZ VBP At-A-Glance</vt:lpstr>
      <vt:lpstr>After Spending Several Months Working on a Project in Arizona…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Reform is Coming to the Pacific Northwest… But What About Persons with Co-Occurring Disorders?</dc:title>
  <dc:creator>Dale</dc:creator>
  <cp:lastModifiedBy>Bahney E. Dedolph</cp:lastModifiedBy>
  <cp:revision>426</cp:revision>
  <cp:lastPrinted>2015-02-03T22:01:11Z</cp:lastPrinted>
  <dcterms:created xsi:type="dcterms:W3CDTF">2011-10-02T22:10:50Z</dcterms:created>
  <dcterms:modified xsi:type="dcterms:W3CDTF">2015-07-22T17:02:16Z</dcterms:modified>
</cp:coreProperties>
</file>